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2" r:id="rId4"/>
  </p:sldMasterIdLst>
  <p:notesMasterIdLst>
    <p:notesMasterId r:id="rId47"/>
  </p:notesMasterIdLst>
  <p:sldIdLst>
    <p:sldId id="295" r:id="rId5"/>
    <p:sldId id="257" r:id="rId6"/>
    <p:sldId id="322" r:id="rId7"/>
    <p:sldId id="313" r:id="rId8"/>
    <p:sldId id="288" r:id="rId9"/>
    <p:sldId id="308" r:id="rId10"/>
    <p:sldId id="281" r:id="rId11"/>
    <p:sldId id="269" r:id="rId12"/>
    <p:sldId id="309" r:id="rId13"/>
    <p:sldId id="310" r:id="rId14"/>
    <p:sldId id="311" r:id="rId15"/>
    <p:sldId id="314" r:id="rId16"/>
    <p:sldId id="323" r:id="rId17"/>
    <p:sldId id="258" r:id="rId18"/>
    <p:sldId id="259" r:id="rId19"/>
    <p:sldId id="260" r:id="rId20"/>
    <p:sldId id="261" r:id="rId21"/>
    <p:sldId id="277" r:id="rId22"/>
    <p:sldId id="324" r:id="rId23"/>
    <p:sldId id="325" r:id="rId24"/>
    <p:sldId id="326" r:id="rId25"/>
    <p:sldId id="336" r:id="rId26"/>
    <p:sldId id="327" r:id="rId27"/>
    <p:sldId id="329" r:id="rId28"/>
    <p:sldId id="330" r:id="rId29"/>
    <p:sldId id="331" r:id="rId30"/>
    <p:sldId id="332" r:id="rId31"/>
    <p:sldId id="334" r:id="rId32"/>
    <p:sldId id="335" r:id="rId33"/>
    <p:sldId id="333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6" r:id="rId44"/>
    <p:sldId id="307" r:id="rId45"/>
    <p:sldId id="274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6075" autoAdjust="0"/>
  </p:normalViewPr>
  <p:slideViewPr>
    <p:cSldViewPr snapToGrid="0" snapToObjects="1">
      <p:cViewPr>
        <p:scale>
          <a:sx n="66" d="100"/>
          <a:sy n="66" d="100"/>
        </p:scale>
        <p:origin x="-1349" y="-3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2CC44-D68B-4B51-9E91-3E0B3C18850B}" type="datetimeFigureOut">
              <a:rPr lang="zh-TW" altLang="en-US" smtClean="0"/>
              <a:t>2020/4/23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7453E-B0FD-485D-B0E6-B045784DD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207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453E-B0FD-485D-B0E6-B045784DD83F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72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4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5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46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62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7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1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9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8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3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4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9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9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4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85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://drlive.kh.edu.tw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EA05E75-C970-824A-8981-1C41DA7AC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59904"/>
            <a:ext cx="10572000" cy="2971051"/>
          </a:xfrm>
        </p:spPr>
        <p:txBody>
          <a:bodyPr/>
          <a:lstStyle/>
          <a:p>
            <a:r>
              <a:rPr kumimoji="1" lang="zh-TW" altLang="en-US" sz="8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一起</a:t>
            </a:r>
            <a:r>
              <a:rPr kumimoji="1" lang="zh-TW" altLang="en-US" sz="16600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達學堂</a:t>
            </a:r>
            <a:r>
              <a:rPr kumimoji="1" lang="zh-TW" altLang="en-US" sz="8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吧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42721EA2-7AA2-B041-86B1-EC00E75E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321486"/>
            <a:ext cx="10572000" cy="902239"/>
          </a:xfrm>
        </p:spPr>
        <p:txBody>
          <a:bodyPr>
            <a:normAutofit lnSpcReduction="10000"/>
          </a:bodyPr>
          <a:lstStyle/>
          <a:p>
            <a:r>
              <a:rPr kumimoji="1" lang="zh-TW" altLang="en-US" sz="5400" b="1" dirty="0"/>
              <a:t>高雄市國教輔導團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AD721AE8-B2B3-194B-9168-230241C2F117}"/>
              </a:ext>
            </a:extLst>
          </p:cNvPr>
          <p:cNvSpPr txBox="1">
            <a:spLocks/>
          </p:cNvSpPr>
          <p:nvPr/>
        </p:nvSpPr>
        <p:spPr>
          <a:xfrm rot="20679309">
            <a:off x="56966" y="126536"/>
            <a:ext cx="5429434" cy="178457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zh-TW" altLang="en-US" sz="8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超前部署</a:t>
            </a: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xmlns="" id="{44938736-2376-42C5-8496-8E3B93DCCFF1}"/>
              </a:ext>
            </a:extLst>
          </p:cNvPr>
          <p:cNvSpPr txBox="1">
            <a:spLocks/>
          </p:cNvSpPr>
          <p:nvPr/>
        </p:nvSpPr>
        <p:spPr>
          <a:xfrm>
            <a:off x="9456516" y="4359835"/>
            <a:ext cx="2584187" cy="52396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3200" b="1" dirty="0" smtClean="0">
                <a:solidFill>
                  <a:schemeClr val="bg1"/>
                </a:solidFill>
              </a:rPr>
              <a:t>如何開課</a:t>
            </a:r>
            <a:r>
              <a:rPr kumimoji="1" lang="zh-TW" altLang="en-US" sz="3200" b="1" dirty="0">
                <a:solidFill>
                  <a:schemeClr val="bg1"/>
                </a:solidFill>
              </a:rPr>
              <a:t>版</a:t>
            </a:r>
          </a:p>
        </p:txBody>
      </p:sp>
    </p:spTree>
    <p:extLst>
      <p:ext uri="{BB962C8B-B14F-4D97-AF65-F5344CB8AC3E}">
        <p14:creationId xmlns:p14="http://schemas.microsoft.com/office/powerpoint/2010/main" val="100853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輸入資訊</a:t>
            </a:r>
            <a:endParaRPr lang="zh-TW" altLang="en-US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8" y="1605280"/>
            <a:ext cx="7270551" cy="5100320"/>
          </a:xfrm>
        </p:spPr>
      </p:pic>
      <p:sp>
        <p:nvSpPr>
          <p:cNvPr id="5" name="文字方塊 4"/>
          <p:cNvSpPr txBox="1"/>
          <p:nvPr/>
        </p:nvSpPr>
        <p:spPr>
          <a:xfrm>
            <a:off x="2132178" y="2479875"/>
            <a:ext cx="5630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2060"/>
                </a:solidFill>
              </a:rPr>
              <a:t>輸入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課程標題</a:t>
            </a:r>
            <a:endParaRPr lang="en-US" altLang="zh-TW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TW" altLang="en-US" sz="2400" b="1" dirty="0" smtClean="0">
                <a:solidFill>
                  <a:srgbClr val="002060"/>
                </a:solidFill>
              </a:rPr>
              <a:t>輸入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自己電子信箱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開課日期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設定</a:t>
            </a:r>
            <a:endParaRPr lang="en-US" altLang="zh-TW" sz="2400" b="1" dirty="0">
              <a:solidFill>
                <a:srgbClr val="002060"/>
              </a:solidFill>
            </a:endParaRPr>
          </a:p>
          <a:p>
            <a:r>
              <a:rPr lang="zh-TW" altLang="en-US" sz="2400" b="1" dirty="0" smtClean="0">
                <a:solidFill>
                  <a:srgbClr val="002060"/>
                </a:solidFill>
              </a:rPr>
              <a:t>如果有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固定時間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（例如每天第一堂課）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zh-TW" altLang="en-US" sz="2400" b="1" dirty="0">
                <a:solidFill>
                  <a:srgbClr val="002060"/>
                </a:solidFill>
              </a:rPr>
              <a:t>如果有</a:t>
            </a:r>
            <a:r>
              <a:rPr lang="zh-TW" altLang="en-US" sz="2400" b="1" dirty="0">
                <a:solidFill>
                  <a:srgbClr val="FF0000"/>
                </a:solidFill>
              </a:rPr>
              <a:t>群組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名單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可拉入</a:t>
            </a:r>
            <a:endParaRPr lang="en-US" altLang="zh-TW" sz="2400" b="1" dirty="0" smtClean="0">
              <a:solidFill>
                <a:srgbClr val="00206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146360" y="586945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002060"/>
                </a:solidFill>
              </a:rPr>
              <a:t>完成後別忘記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儲存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56" y="2086574"/>
            <a:ext cx="3982006" cy="386769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630270" y="3115152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儲存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後重新整理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zh-TW" altLang="en-US" sz="2400" b="1" dirty="0" smtClean="0">
                <a:solidFill>
                  <a:srgbClr val="002060"/>
                </a:solidFill>
              </a:rPr>
              <a:t>會議出現在行事曆上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取得連結網址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9912" y="2141007"/>
            <a:ext cx="11314772" cy="543507"/>
          </a:xfrm>
        </p:spPr>
        <p:txBody>
          <a:bodyPr>
            <a:normAutofit/>
          </a:bodyPr>
          <a:lstStyle/>
          <a:p>
            <a:r>
              <a:rPr lang="zh-TW" altLang="en-US" sz="2800" b="1" dirty="0" smtClean="0"/>
              <a:t>可以到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自己的信箱</a:t>
            </a:r>
            <a:r>
              <a:rPr lang="zh-TW" altLang="en-US" sz="2800" b="1" dirty="0" smtClean="0"/>
              <a:t>，或者已開好的直播會議中的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詳細資料</a:t>
            </a:r>
            <a:r>
              <a:rPr lang="zh-TW" altLang="en-US" sz="2800" b="1" dirty="0" smtClean="0"/>
              <a:t>欄位取得</a:t>
            </a:r>
            <a:endParaRPr lang="zh-TW" altLang="en-US" sz="2800" b="1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1" y="2867394"/>
            <a:ext cx="5506173" cy="3584206"/>
          </a:xfrm>
          <a:prstGeom prst="rect">
            <a:avLst/>
          </a:prstGeom>
        </p:spPr>
      </p:pic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21" y="2877554"/>
            <a:ext cx="4398201" cy="3584206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691994" y="5145628"/>
            <a:ext cx="4499766" cy="970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563360" y="4998720"/>
            <a:ext cx="3599610" cy="802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7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取得連結網址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08" y="1519238"/>
            <a:ext cx="6855457" cy="476838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600302" y="2481818"/>
            <a:ext cx="3057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在框選處按下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右鍵</a:t>
            </a:r>
            <a:endParaRPr lang="en-US" altLang="zh-TW" sz="2800" b="1" dirty="0" smtClean="0">
              <a:solidFill>
                <a:srgbClr val="FFFF00"/>
              </a:solidFill>
            </a:endParaRPr>
          </a:p>
          <a:p>
            <a:r>
              <a:rPr lang="zh-TW" altLang="en-US" sz="2800" b="1" dirty="0"/>
              <a:t>選</a:t>
            </a:r>
            <a:r>
              <a:rPr lang="zh-TW" altLang="en-US" sz="2800" b="1" dirty="0">
                <a:solidFill>
                  <a:srgbClr val="FFFF00"/>
                </a:solidFill>
              </a:rPr>
              <a:t>複製連結網址</a:t>
            </a:r>
          </a:p>
        </p:txBody>
      </p:sp>
      <p:sp>
        <p:nvSpPr>
          <p:cNvPr id="8" name="橢圓 7"/>
          <p:cNvSpPr/>
          <p:nvPr/>
        </p:nvSpPr>
        <p:spPr>
          <a:xfrm>
            <a:off x="1314668" y="5069840"/>
            <a:ext cx="4080292" cy="802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885148" y="1910080"/>
            <a:ext cx="1865412" cy="4368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9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70" y="1270187"/>
            <a:ext cx="7432916" cy="55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5948403" y="4290263"/>
            <a:ext cx="5220182" cy="879675"/>
          </a:xfrm>
          <a:prstGeom prst="wedgeRoundRectCallout">
            <a:avLst>
              <a:gd name="adj1" fmla="val -55164"/>
              <a:gd name="adj2" fmla="val 90182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zh-TW" altLang="en-US" sz="2400" b="1" dirty="0">
                <a:solidFill>
                  <a:prstClr val="white"/>
                </a:solidFill>
              </a:rPr>
              <a:t>點選 </a:t>
            </a:r>
            <a:r>
              <a:rPr lang="en-US" altLang="zh-TW" sz="2400" b="1" dirty="0" smtClean="0">
                <a:solidFill>
                  <a:prstClr val="white"/>
                </a:solidFill>
              </a:rPr>
              <a:t>[</a:t>
            </a:r>
            <a:r>
              <a:rPr lang="zh-TW" altLang="en-US" sz="2400" b="1" dirty="0" smtClean="0">
                <a:solidFill>
                  <a:prstClr val="white"/>
                </a:solidFill>
              </a:rPr>
              <a:t>個人服務→逹</a:t>
            </a:r>
            <a:r>
              <a:rPr lang="zh-TW" altLang="en-US" sz="2400" b="1" dirty="0">
                <a:solidFill>
                  <a:prstClr val="white"/>
                </a:solidFill>
              </a:rPr>
              <a:t>學堂</a:t>
            </a:r>
            <a:r>
              <a:rPr lang="en-US" altLang="zh-TW" sz="2400" b="1" dirty="0">
                <a:solidFill>
                  <a:prstClr val="white"/>
                </a:solidFill>
              </a:rPr>
              <a:t>]</a:t>
            </a:r>
            <a:r>
              <a:rPr lang="zh-TW" altLang="en-US" sz="2400" b="1" dirty="0">
                <a:solidFill>
                  <a:prstClr val="white"/>
                </a:solidFill>
              </a:rPr>
              <a:t>，即以高雄市教師身份登入 達學堂平台</a:t>
            </a:r>
            <a:endParaRPr lang="en-US" altLang="zh-TW" sz="2400" b="1" dirty="0">
              <a:solidFill>
                <a:prstClr val="white"/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xmlns="" id="{A49C9205-EE48-3642-B783-11E3F5A28943}"/>
              </a:ext>
            </a:extLst>
          </p:cNvPr>
          <p:cNvSpPr txBox="1">
            <a:spLocks/>
          </p:cNvSpPr>
          <p:nvPr/>
        </p:nvSpPr>
        <p:spPr>
          <a:xfrm>
            <a:off x="115519" y="99947"/>
            <a:ext cx="11852704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zh-TW" altLang="en-US" dirty="0" smtClean="0"/>
              <a:t>第二章 登入</a:t>
            </a:r>
            <a:r>
              <a:rPr kumimoji="1" lang="zh-TW" altLang="en-US" dirty="0" smtClean="0">
                <a:solidFill>
                  <a:srgbClr val="FFFF00"/>
                </a:solidFill>
              </a:rPr>
              <a:t>達學堂</a:t>
            </a:r>
            <a:r>
              <a:rPr kumimoji="1" lang="zh-TW" altLang="en-US" dirty="0" smtClean="0"/>
              <a:t>：</a:t>
            </a:r>
            <a:r>
              <a:rPr lang="zh-TW" altLang="en-US" dirty="0" smtClean="0">
                <a:solidFill>
                  <a:srgbClr val="FFFF00"/>
                </a:solidFill>
              </a:rPr>
              <a:t>資訊</a:t>
            </a:r>
            <a:r>
              <a:rPr lang="zh-TW" altLang="en-US" dirty="0">
                <a:solidFill>
                  <a:srgbClr val="FFFF00"/>
                </a:solidFill>
              </a:rPr>
              <a:t>服務</a:t>
            </a:r>
            <a:r>
              <a:rPr lang="zh-TW" altLang="en-US" dirty="0" smtClean="0">
                <a:solidFill>
                  <a:srgbClr val="FFFF00"/>
                </a:solidFill>
              </a:rPr>
              <a:t>入口</a:t>
            </a:r>
            <a:r>
              <a:rPr lang="zh-TW" altLang="en-US" dirty="0" smtClean="0">
                <a:solidFill>
                  <a:schemeClr val="tx1"/>
                </a:solidFill>
              </a:rPr>
              <a:t>的</a:t>
            </a:r>
            <a:r>
              <a:rPr lang="zh-TW" altLang="en-US" dirty="0" smtClean="0">
                <a:solidFill>
                  <a:srgbClr val="FFFF00"/>
                </a:solidFill>
              </a:rPr>
              <a:t>個人</a:t>
            </a:r>
            <a:r>
              <a:rPr lang="zh-TW" altLang="en-US" dirty="0" smtClean="0">
                <a:solidFill>
                  <a:srgbClr val="FFFF00"/>
                </a:solidFill>
              </a:rPr>
              <a:t>服務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34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49C9205-EE48-3642-B783-11E3F5A2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登入達學堂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9F29D12-8DD5-7242-A515-79C78E7C0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B1C7F68-3CF8-D44D-B048-3748604D7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225"/>
            <a:ext cx="12192000" cy="5304806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xmlns="" id="{360E74A8-6E20-DD44-9EDD-AABB877EB1D7}"/>
              </a:ext>
            </a:extLst>
          </p:cNvPr>
          <p:cNvSpPr/>
          <p:nvPr/>
        </p:nvSpPr>
        <p:spPr>
          <a:xfrm>
            <a:off x="10579514" y="1301421"/>
            <a:ext cx="1306286" cy="7380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7" name="直線箭頭接點 6">
            <a:extLst>
              <a:ext uri="{FF2B5EF4-FFF2-40B4-BE49-F238E27FC236}">
                <a16:creationId xmlns:a16="http://schemas.microsoft.com/office/drawing/2014/main" xmlns="" id="{054552ED-F818-BA41-B05D-66A5A72F5B16}"/>
              </a:ext>
            </a:extLst>
          </p:cNvPr>
          <p:cNvCxnSpPr/>
          <p:nvPr/>
        </p:nvCxnSpPr>
        <p:spPr>
          <a:xfrm flipV="1">
            <a:off x="9194799" y="1700990"/>
            <a:ext cx="1225057" cy="1150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F5FA64FD-18F7-5A45-95EC-4D1F0706B21F}"/>
              </a:ext>
            </a:extLst>
          </p:cNvPr>
          <p:cNvSpPr txBox="1"/>
          <p:nvPr/>
        </p:nvSpPr>
        <p:spPr>
          <a:xfrm>
            <a:off x="7333368" y="1436720"/>
            <a:ext cx="222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點這邊</a:t>
            </a:r>
          </a:p>
        </p:txBody>
      </p:sp>
    </p:spTree>
    <p:extLst>
      <p:ext uri="{BB962C8B-B14F-4D97-AF65-F5344CB8AC3E}">
        <p14:creationId xmlns:p14="http://schemas.microsoft.com/office/powerpoint/2010/main" val="197716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37ECCDC-6139-E043-93E7-74C3FD8F9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195" y="283028"/>
            <a:ext cx="8787024" cy="6291943"/>
          </a:xfrm>
          <a:prstGeom prst="rect">
            <a:avLst/>
          </a:prstGeom>
        </p:spPr>
      </p:pic>
      <p:sp>
        <p:nvSpPr>
          <p:cNvPr id="5" name="向右箭號 4">
            <a:extLst>
              <a:ext uri="{FF2B5EF4-FFF2-40B4-BE49-F238E27FC236}">
                <a16:creationId xmlns:a16="http://schemas.microsoft.com/office/drawing/2014/main" xmlns="" id="{8D8DB503-6B71-7D48-8951-F896C6DD8D12}"/>
              </a:ext>
            </a:extLst>
          </p:cNvPr>
          <p:cNvSpPr/>
          <p:nvPr/>
        </p:nvSpPr>
        <p:spPr>
          <a:xfrm>
            <a:off x="4702629" y="984792"/>
            <a:ext cx="914400" cy="59508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18E2DCCA-537F-8141-97F7-0EE0CDDFB559}"/>
              </a:ext>
            </a:extLst>
          </p:cNvPr>
          <p:cNvSpPr txBox="1"/>
          <p:nvPr/>
        </p:nvSpPr>
        <p:spPr>
          <a:xfrm>
            <a:off x="477520" y="682171"/>
            <a:ext cx="405093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TW" altLang="en-US" sz="3600" b="1" dirty="0" smtClean="0">
                <a:solidFill>
                  <a:srgbClr val="002060"/>
                </a:solidFill>
              </a:rPr>
              <a:t>請使用您的</a:t>
            </a:r>
            <a:r>
              <a:rPr kumimoji="1" lang="en-US" altLang="zh-TW" sz="3600" b="1" dirty="0" err="1" smtClean="0">
                <a:solidFill>
                  <a:srgbClr val="002060"/>
                </a:solidFill>
              </a:rPr>
              <a:t>OpenID</a:t>
            </a:r>
            <a:r>
              <a:rPr kumimoji="1" lang="zh-TW" altLang="en-US" sz="3600" b="1" dirty="0" smtClean="0">
                <a:solidFill>
                  <a:srgbClr val="002060"/>
                </a:solidFill>
              </a:rPr>
              <a:t>帳密登入</a:t>
            </a:r>
            <a:endParaRPr kumimoji="1" lang="en-US" altLang="zh-TW" sz="3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4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B38D40D-E669-3B41-BF7E-2385FD9D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教育局</a:t>
            </a:r>
            <a:r>
              <a:rPr kumimoji="1" lang="en-US" altLang="zh-TW" dirty="0"/>
              <a:t>open id</a:t>
            </a:r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DD03BDEC-A91E-6541-A881-BB696A078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37" t="9573" r="2458" b="76817"/>
          <a:stretch/>
        </p:blipFill>
        <p:spPr>
          <a:xfrm>
            <a:off x="4688113" y="447188"/>
            <a:ext cx="6965851" cy="109132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392BC2C2-DCD3-5545-8671-1EEC94156C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883"/>
          <a:stretch/>
        </p:blipFill>
        <p:spPr>
          <a:xfrm>
            <a:off x="810000" y="2544905"/>
            <a:ext cx="4400628" cy="339180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EC851A57-AEBD-254E-B6A7-BFA9FCAB766B}"/>
              </a:ext>
            </a:extLst>
          </p:cNvPr>
          <p:cNvSpPr txBox="1"/>
          <p:nvPr/>
        </p:nvSpPr>
        <p:spPr>
          <a:xfrm>
            <a:off x="-145143" y="2917371"/>
            <a:ext cx="222068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6600" dirty="0"/>
              <a:t>1</a:t>
            </a:r>
            <a:endParaRPr kumimoji="1" lang="zh-TW" altLang="en-US" sz="166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D5FDAC82-0E8A-CB40-BCF9-DEE910492576}"/>
              </a:ext>
            </a:extLst>
          </p:cNvPr>
          <p:cNvSpPr txBox="1"/>
          <p:nvPr/>
        </p:nvSpPr>
        <p:spPr>
          <a:xfrm>
            <a:off x="1085772" y="6179979"/>
            <a:ext cx="314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點選直接輸入帳號</a:t>
            </a:r>
            <a:endParaRPr kumimoji="1"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08A91C-DA33-E141-AACA-9DA9FE304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753" y="2104425"/>
            <a:ext cx="4517194" cy="3856946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B14152E8-6949-9846-906B-776274292772}"/>
              </a:ext>
            </a:extLst>
          </p:cNvPr>
          <p:cNvSpPr txBox="1"/>
          <p:nvPr/>
        </p:nvSpPr>
        <p:spPr>
          <a:xfrm>
            <a:off x="4688113" y="2917371"/>
            <a:ext cx="209005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6600" dirty="0"/>
              <a:t>２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969F6C6B-5486-9A45-93F7-4E7EF51D95D5}"/>
              </a:ext>
            </a:extLst>
          </p:cNvPr>
          <p:cNvSpPr txBox="1"/>
          <p:nvPr/>
        </p:nvSpPr>
        <p:spPr>
          <a:xfrm>
            <a:off x="6550410" y="6146362"/>
            <a:ext cx="3798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輸入您的</a:t>
            </a:r>
            <a:r>
              <a:rPr kumimoji="1"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 id</a:t>
            </a:r>
            <a:r>
              <a:rPr kumimoji="1"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  <a:endParaRPr kumimoji="1"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箭頭接點 12">
            <a:extLst>
              <a:ext uri="{FF2B5EF4-FFF2-40B4-BE49-F238E27FC236}">
                <a16:creationId xmlns:a16="http://schemas.microsoft.com/office/drawing/2014/main" xmlns="" id="{D2C6A628-8B6C-744E-8FCA-552659E7AC7A}"/>
              </a:ext>
            </a:extLst>
          </p:cNvPr>
          <p:cNvCxnSpPr/>
          <p:nvPr/>
        </p:nvCxnSpPr>
        <p:spPr>
          <a:xfrm flipH="1" flipV="1">
            <a:off x="8649350" y="4789714"/>
            <a:ext cx="147409" cy="13902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64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43EBF4B0-DB70-DA44-A695-0F4123A28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224" y="2465986"/>
            <a:ext cx="4225350" cy="3281671"/>
          </a:xfr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xmlns="" id="{092C6E78-9679-5D44-A00A-8C3D2118C705}"/>
              </a:ext>
            </a:extLst>
          </p:cNvPr>
          <p:cNvSpPr txBox="1">
            <a:spLocks/>
          </p:cNvSpPr>
          <p:nvPr/>
        </p:nvSpPr>
        <p:spPr>
          <a:xfrm>
            <a:off x="810001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zh-TW" altLang="en-US" dirty="0"/>
              <a:t>教育局</a:t>
            </a:r>
            <a:r>
              <a:rPr kumimoji="1" lang="en-US" altLang="zh-TW" dirty="0"/>
              <a:t>open id</a:t>
            </a:r>
            <a:endParaRPr kumimoji="1"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2E71A739-FFA7-184A-BC4B-96C663A7D0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37" t="9573" r="2458" b="76817"/>
          <a:stretch/>
        </p:blipFill>
        <p:spPr>
          <a:xfrm>
            <a:off x="4688113" y="447188"/>
            <a:ext cx="6965851" cy="109132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BD9900F9-0E1F-D143-B9AC-856594992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107" y="2465986"/>
            <a:ext cx="6711857" cy="3281671"/>
          </a:xfrm>
          <a:prstGeom prst="rect">
            <a:avLst/>
          </a:prstGeom>
        </p:spPr>
      </p:pic>
      <p:cxnSp>
        <p:nvCxnSpPr>
          <p:cNvPr id="13" name="直線箭頭接點 12">
            <a:extLst>
              <a:ext uri="{FF2B5EF4-FFF2-40B4-BE49-F238E27FC236}">
                <a16:creationId xmlns:a16="http://schemas.microsoft.com/office/drawing/2014/main" xmlns="" id="{A26EC0C6-C5F7-7C43-AB4F-87CD83F2B394}"/>
              </a:ext>
            </a:extLst>
          </p:cNvPr>
          <p:cNvCxnSpPr>
            <a:cxnSpLocks/>
          </p:cNvCxnSpPr>
          <p:nvPr/>
        </p:nvCxnSpPr>
        <p:spPr>
          <a:xfrm flipV="1">
            <a:off x="10174514" y="2757714"/>
            <a:ext cx="841829" cy="3356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49C1E025-0A06-9146-9A4B-5C81DC23FD4A}"/>
              </a:ext>
            </a:extLst>
          </p:cNvPr>
          <p:cNvSpPr txBox="1"/>
          <p:nvPr/>
        </p:nvSpPr>
        <p:spPr>
          <a:xfrm>
            <a:off x="8659947" y="2784309"/>
            <a:ext cx="194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>
                <a:solidFill>
                  <a:sysClr val="windowText" lastClr="000000"/>
                </a:solidFill>
              </a:rPr>
              <a:t>出現您的大名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A2A0A4C9-F49D-184A-9C05-F36A7FCBD429}"/>
              </a:ext>
            </a:extLst>
          </p:cNvPr>
          <p:cNvSpPr txBox="1"/>
          <p:nvPr/>
        </p:nvSpPr>
        <p:spPr>
          <a:xfrm>
            <a:off x="4848994" y="6028798"/>
            <a:ext cx="762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b="1" dirty="0"/>
              <a:t>右上角出現您的大名就成功登入了</a:t>
            </a:r>
          </a:p>
        </p:txBody>
      </p:sp>
    </p:spTree>
    <p:extLst>
      <p:ext uri="{BB962C8B-B14F-4D97-AF65-F5344CB8AC3E}">
        <p14:creationId xmlns:p14="http://schemas.microsoft.com/office/powerpoint/2010/main" val="109877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404" y="-1"/>
            <a:ext cx="8673635" cy="68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397D272E-7E90-DB4A-A032-9AD7014656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380" y="1383857"/>
            <a:ext cx="11547238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669BBC7-0FD7-5443-ACF5-C394A4B9B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00888"/>
            <a:ext cx="10571998" cy="970450"/>
          </a:xfrm>
        </p:spPr>
        <p:txBody>
          <a:bodyPr/>
          <a:lstStyle/>
          <a:p>
            <a:r>
              <a:rPr kumimoji="1" lang="zh-TW" altLang="en-US" dirty="0" smtClean="0"/>
              <a:t>認識達學堂</a:t>
            </a:r>
            <a:endParaRPr kumimoji="1"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A53EDC1E-0D75-834D-891A-D79726B36D0D}"/>
              </a:ext>
            </a:extLst>
          </p:cNvPr>
          <p:cNvSpPr/>
          <p:nvPr/>
        </p:nvSpPr>
        <p:spPr>
          <a:xfrm>
            <a:off x="1947817" y="1635979"/>
            <a:ext cx="1233715" cy="53702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TW" altLang="en-US">
              <a:solidFill>
                <a:prstClr val="whit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6CD3EAAE-1E30-6A4F-8BD2-DD3FC7B8978A}"/>
              </a:ext>
            </a:extLst>
          </p:cNvPr>
          <p:cNvSpPr/>
          <p:nvPr/>
        </p:nvSpPr>
        <p:spPr>
          <a:xfrm>
            <a:off x="3384731" y="1635978"/>
            <a:ext cx="1233715" cy="53702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TW" altLang="en-US">
              <a:solidFill>
                <a:prstClr val="white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44A4B248-9600-3542-8BF8-58B21CAF3D7E}"/>
              </a:ext>
            </a:extLst>
          </p:cNvPr>
          <p:cNvSpPr txBox="1"/>
          <p:nvPr/>
        </p:nvSpPr>
        <p:spPr>
          <a:xfrm>
            <a:off x="460070" y="4582568"/>
            <a:ext cx="11540670" cy="1200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kumimoji="1" lang="zh-TW" altLang="en-US" sz="3600" b="1" dirty="0">
                <a:solidFill>
                  <a:srgbClr val="FFFF00"/>
                </a:solidFill>
              </a:rPr>
              <a:t>直播學堂</a:t>
            </a:r>
            <a:r>
              <a:rPr kumimoji="1" lang="zh-TW" altLang="en-US" sz="3600" b="1" dirty="0">
                <a:solidFill>
                  <a:prstClr val="white"/>
                </a:solidFill>
              </a:rPr>
              <a:t>：開課老師在</a:t>
            </a:r>
            <a:r>
              <a:rPr kumimoji="1" lang="zh-TW" altLang="en-US" sz="3600" b="1" dirty="0">
                <a:solidFill>
                  <a:srgbClr val="FFFF00"/>
                </a:solidFill>
              </a:rPr>
              <a:t>固定時段開課</a:t>
            </a:r>
            <a:r>
              <a:rPr kumimoji="1" lang="zh-TW" altLang="en-US" sz="3600" b="1" dirty="0">
                <a:solidFill>
                  <a:prstClr val="white"/>
                </a:solidFill>
              </a:rPr>
              <a:t>，時間到自動</a:t>
            </a:r>
            <a:r>
              <a:rPr kumimoji="1" lang="zh-TW" altLang="en-US" sz="3600" b="1" dirty="0" smtClean="0">
                <a:solidFill>
                  <a:prstClr val="white"/>
                </a:solidFill>
              </a:rPr>
              <a:t>開播</a:t>
            </a:r>
            <a:endParaRPr kumimoji="1" lang="en-US" altLang="zh-TW" sz="3600" b="1" dirty="0" smtClean="0">
              <a:solidFill>
                <a:prstClr val="white"/>
              </a:solidFill>
            </a:endParaRPr>
          </a:p>
          <a:p>
            <a:pPr defTabSz="457200"/>
            <a:r>
              <a:rPr kumimoji="1" lang="zh-TW" altLang="en-US" sz="3600" b="1" dirty="0">
                <a:solidFill>
                  <a:srgbClr val="FFFF00"/>
                </a:solidFill>
              </a:rPr>
              <a:t>　（</a:t>
            </a:r>
            <a:r>
              <a:rPr kumimoji="1" lang="zh-TW" altLang="en-US" sz="3600" b="1" dirty="0" smtClean="0">
                <a:solidFill>
                  <a:srgbClr val="FFFF00"/>
                </a:solidFill>
              </a:rPr>
              <a:t>課程）</a:t>
            </a:r>
            <a:endParaRPr kumimoji="1" lang="zh-TW" altLang="en-US" sz="3600" b="1" dirty="0">
              <a:solidFill>
                <a:srgbClr val="FFFF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BDABC8AE-E96A-3347-9967-F77E30A6698B}"/>
              </a:ext>
            </a:extLst>
          </p:cNvPr>
          <p:cNvSpPr txBox="1"/>
          <p:nvPr/>
        </p:nvSpPr>
        <p:spPr>
          <a:xfrm>
            <a:off x="460070" y="5862949"/>
            <a:ext cx="11540670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kumimoji="1" lang="zh-TW" altLang="en-US" sz="3600" b="1" dirty="0">
                <a:solidFill>
                  <a:srgbClr val="FFC000"/>
                </a:solidFill>
              </a:rPr>
              <a:t>影音學堂</a:t>
            </a:r>
            <a:r>
              <a:rPr kumimoji="1" lang="zh-TW" altLang="en-US" sz="3600" b="1" dirty="0">
                <a:solidFill>
                  <a:prstClr val="white"/>
                </a:solidFill>
              </a:rPr>
              <a:t>：開課老師</a:t>
            </a:r>
            <a:r>
              <a:rPr kumimoji="1" lang="zh-TW" altLang="en-US" sz="3600" b="1" dirty="0">
                <a:solidFill>
                  <a:srgbClr val="FFC000"/>
                </a:solidFill>
              </a:rPr>
              <a:t>預先將課程錄製上傳</a:t>
            </a:r>
            <a:r>
              <a:rPr kumimoji="1" lang="zh-TW" altLang="en-US" sz="3600" b="1" dirty="0">
                <a:solidFill>
                  <a:prstClr val="white"/>
                </a:solidFill>
              </a:rPr>
              <a:t>，隨時可看</a:t>
            </a:r>
          </a:p>
        </p:txBody>
      </p:sp>
    </p:spTree>
    <p:extLst>
      <p:ext uri="{BB962C8B-B14F-4D97-AF65-F5344CB8AC3E}">
        <p14:creationId xmlns:p14="http://schemas.microsoft.com/office/powerpoint/2010/main" val="5798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CAEA803-BA11-C54D-9D66-C61E635DC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要上達學堂的課程，我要準備什麼？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BB97691-0F88-E545-A33C-C72DB6A1C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84" y="2628687"/>
            <a:ext cx="10554574" cy="3636511"/>
          </a:xfrm>
        </p:spPr>
        <p:txBody>
          <a:bodyPr>
            <a:normAutofit/>
          </a:bodyPr>
          <a:lstStyle/>
          <a:p>
            <a:r>
              <a:rPr kumimoji="1" lang="zh-TW" altLang="en-US" sz="4400" b="1" dirty="0"/>
              <a:t>一台可以上網的電腦</a:t>
            </a:r>
            <a:endParaRPr kumimoji="1" lang="en-US" altLang="zh-TW" sz="4400" b="1" dirty="0"/>
          </a:p>
          <a:p>
            <a:r>
              <a:rPr kumimoji="1" lang="zh-TW" altLang="en-US" sz="4400" b="1" dirty="0"/>
              <a:t>您的</a:t>
            </a:r>
            <a:r>
              <a:rPr kumimoji="1" lang="en-US" altLang="zh-TW" sz="4400" b="1" dirty="0">
                <a:solidFill>
                  <a:srgbClr val="FFFF00"/>
                </a:solidFill>
              </a:rPr>
              <a:t>open id</a:t>
            </a:r>
          </a:p>
          <a:p>
            <a:r>
              <a:rPr kumimoji="1" lang="zh-CN" altLang="en-US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達學堂</a:t>
            </a:r>
            <a:r>
              <a:rPr kumimoji="1"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網頁</a:t>
            </a:r>
            <a:r>
              <a:rPr lang="en-US" altLang="zh-TW" sz="4400" b="1" dirty="0">
                <a:solidFill>
                  <a:srgbClr val="FFFF00"/>
                </a:solidFill>
                <a:hlinkClick r:id="rId2"/>
              </a:rPr>
              <a:t>http://drlive.kh.edu.tw/</a:t>
            </a:r>
            <a:endParaRPr lang="en-US" altLang="zh-TW" sz="4400" b="1" dirty="0">
              <a:solidFill>
                <a:srgbClr val="FFFF00"/>
              </a:solidFill>
            </a:endParaRPr>
          </a:p>
          <a:p>
            <a:r>
              <a:rPr kumimoji="1" lang="zh-TW" altLang="en-US" sz="4400" b="1" dirty="0"/>
              <a:t>認識</a:t>
            </a:r>
            <a:r>
              <a:rPr kumimoji="1" lang="en-US" altLang="zh-TW" sz="4400" b="1" dirty="0">
                <a:solidFill>
                  <a:srgbClr val="FFFF00"/>
                </a:solidFill>
              </a:rPr>
              <a:t>Office</a:t>
            </a:r>
            <a:r>
              <a:rPr kumimoji="1" lang="zh-TW" altLang="en-US" sz="4400" b="1" dirty="0">
                <a:solidFill>
                  <a:srgbClr val="FFFF00"/>
                </a:solidFill>
              </a:rPr>
              <a:t> </a:t>
            </a:r>
            <a:r>
              <a:rPr kumimoji="1" lang="en-US" altLang="zh-TW" sz="4400" b="1" dirty="0">
                <a:solidFill>
                  <a:srgbClr val="FFFF00"/>
                </a:solidFill>
              </a:rPr>
              <a:t>365</a:t>
            </a:r>
            <a:r>
              <a:rPr kumimoji="1" lang="zh-TW" altLang="en-US" sz="4400" b="1" dirty="0">
                <a:solidFill>
                  <a:srgbClr val="FFFF00"/>
                </a:solidFill>
              </a:rPr>
              <a:t> </a:t>
            </a:r>
            <a:r>
              <a:rPr kumimoji="1" lang="en-US" altLang="zh-TW" sz="4400" b="1" dirty="0" smtClean="0">
                <a:solidFill>
                  <a:srgbClr val="FFFF00"/>
                </a:solidFill>
              </a:rPr>
              <a:t>Teams</a:t>
            </a:r>
            <a:endParaRPr kumimoji="1" lang="zh-TW" altLang="en-US" sz="4400" b="1" dirty="0">
              <a:solidFill>
                <a:srgbClr val="FFFF0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D86C844-CF1B-7347-98E5-948641A15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112" y="1652991"/>
            <a:ext cx="2931886" cy="29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直播</a:t>
            </a:r>
            <a:r>
              <a:rPr kumimoji="1" lang="zh-TW" altLang="en-US" dirty="0" smtClean="0"/>
              <a:t>學堂架構</a:t>
            </a:r>
            <a:endParaRPr kumimoji="1" lang="zh-TW" altLang="en-US" dirty="0"/>
          </a:p>
        </p:txBody>
      </p:sp>
      <p:grpSp>
        <p:nvGrpSpPr>
          <p:cNvPr id="4" name="Google Shape;363;g82bdc8b1ce_8_92"/>
          <p:cNvGrpSpPr/>
          <p:nvPr/>
        </p:nvGrpSpPr>
        <p:grpSpPr>
          <a:xfrm>
            <a:off x="161363" y="2097742"/>
            <a:ext cx="11610598" cy="4572000"/>
            <a:chOff x="0" y="207557"/>
            <a:chExt cx="5315400" cy="1553863"/>
          </a:xfrm>
        </p:grpSpPr>
        <p:sp>
          <p:nvSpPr>
            <p:cNvPr id="5" name="Google Shape;364;g82bdc8b1ce_8_92"/>
            <p:cNvSpPr/>
            <p:nvPr/>
          </p:nvSpPr>
          <p:spPr>
            <a:xfrm>
              <a:off x="0" y="1295220"/>
              <a:ext cx="5315400" cy="466200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65;g82bdc8b1ce_8_92"/>
            <p:cNvSpPr txBox="1"/>
            <p:nvPr/>
          </p:nvSpPr>
          <p:spPr>
            <a:xfrm>
              <a:off x="0" y="1295220"/>
              <a:ext cx="15945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zh-TW" sz="3200" b="1" dirty="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課程</a:t>
              </a:r>
              <a:endParaRPr sz="32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7" name="Google Shape;366;g82bdc8b1ce_8_92"/>
            <p:cNvSpPr/>
            <p:nvPr/>
          </p:nvSpPr>
          <p:spPr>
            <a:xfrm>
              <a:off x="0" y="751388"/>
              <a:ext cx="5315400" cy="466200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67;g82bdc8b1ce_8_92"/>
            <p:cNvSpPr txBox="1"/>
            <p:nvPr/>
          </p:nvSpPr>
          <p:spPr>
            <a:xfrm>
              <a:off x="0" y="751388"/>
              <a:ext cx="15945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zh-TW" sz="3200" b="1" dirty="0" smtClean="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教室</a:t>
              </a:r>
              <a:endParaRPr sz="32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" name="Google Shape;368;g82bdc8b1ce_8_92"/>
            <p:cNvSpPr/>
            <p:nvPr/>
          </p:nvSpPr>
          <p:spPr>
            <a:xfrm>
              <a:off x="0" y="207557"/>
              <a:ext cx="5315400" cy="466200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69;g82bdc8b1ce_8_92"/>
            <p:cNvSpPr txBox="1"/>
            <p:nvPr/>
          </p:nvSpPr>
          <p:spPr>
            <a:xfrm>
              <a:off x="0" y="207557"/>
              <a:ext cx="15945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zh-TW" sz="3200" b="1" dirty="0" smtClean="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學校學堂</a:t>
              </a:r>
              <a:endParaRPr sz="32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1" name="Google Shape;370;g82bdc8b1ce_8_92"/>
            <p:cNvSpPr/>
            <p:nvPr/>
          </p:nvSpPr>
          <p:spPr>
            <a:xfrm>
              <a:off x="2724393" y="246402"/>
              <a:ext cx="976200" cy="388500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71;g82bdc8b1ce_8_92"/>
            <p:cNvSpPr txBox="1"/>
            <p:nvPr/>
          </p:nvSpPr>
          <p:spPr>
            <a:xfrm>
              <a:off x="2735770" y="257779"/>
              <a:ext cx="953400" cy="365700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rgbClr val="BA8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zh-TW" sz="2800" b="1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XX國小</a:t>
              </a:r>
              <a:endParaRPr sz="28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3" name="Google Shape;372;g82bdc8b1ce_8_92"/>
            <p:cNvSpPr/>
            <p:nvPr/>
          </p:nvSpPr>
          <p:spPr>
            <a:xfrm>
              <a:off x="1886938" y="634853"/>
              <a:ext cx="1325700" cy="15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" name="Google Shape;373;g82bdc8b1ce_8_92"/>
            <p:cNvSpPr/>
            <p:nvPr/>
          </p:nvSpPr>
          <p:spPr>
            <a:xfrm>
              <a:off x="1595599" y="790233"/>
              <a:ext cx="582600" cy="38850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74;g82bdc8b1ce_8_92"/>
            <p:cNvSpPr txBox="1"/>
            <p:nvPr/>
          </p:nvSpPr>
          <p:spPr>
            <a:xfrm>
              <a:off x="1606976" y="801610"/>
              <a:ext cx="559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zh-TW" sz="2800" b="1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晨會</a:t>
              </a:r>
              <a:endParaRPr sz="28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6" name="Google Shape;375;g82bdc8b1ce_8_92"/>
            <p:cNvSpPr/>
            <p:nvPr/>
          </p:nvSpPr>
          <p:spPr>
            <a:xfrm>
              <a:off x="1841218" y="1178685"/>
              <a:ext cx="91500" cy="15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" name="Google Shape;376;g82bdc8b1ce_8_92"/>
            <p:cNvSpPr/>
            <p:nvPr/>
          </p:nvSpPr>
          <p:spPr>
            <a:xfrm>
              <a:off x="1595599" y="1334065"/>
              <a:ext cx="582600" cy="38850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77;g82bdc8b1ce_8_92"/>
            <p:cNvSpPr txBox="1"/>
            <p:nvPr/>
          </p:nvSpPr>
          <p:spPr>
            <a:xfrm>
              <a:off x="1606976" y="1345442"/>
              <a:ext cx="559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zh-TW" sz="2800" b="1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週一</a:t>
              </a:r>
              <a:endParaRPr sz="28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9" name="Google Shape;378;g82bdc8b1ce_8_92"/>
            <p:cNvSpPr/>
            <p:nvPr/>
          </p:nvSpPr>
          <p:spPr>
            <a:xfrm>
              <a:off x="3023157" y="634853"/>
              <a:ext cx="189300" cy="15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" name="Google Shape;379;g82bdc8b1ce_8_92"/>
            <p:cNvSpPr/>
            <p:nvPr/>
          </p:nvSpPr>
          <p:spPr>
            <a:xfrm>
              <a:off x="2731819" y="790233"/>
              <a:ext cx="582600" cy="38850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80;g82bdc8b1ce_8_92"/>
            <p:cNvSpPr txBox="1"/>
            <p:nvPr/>
          </p:nvSpPr>
          <p:spPr>
            <a:xfrm>
              <a:off x="2743196" y="801610"/>
              <a:ext cx="559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zh-TW" sz="2800" b="1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數學</a:t>
              </a:r>
              <a:endParaRPr sz="28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2" name="Google Shape;381;g82bdc8b1ce_8_92"/>
            <p:cNvSpPr/>
            <p:nvPr/>
          </p:nvSpPr>
          <p:spPr>
            <a:xfrm>
              <a:off x="2644417" y="1178685"/>
              <a:ext cx="378600" cy="15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3" name="Google Shape;382;g82bdc8b1ce_8_92"/>
            <p:cNvSpPr/>
            <p:nvPr/>
          </p:nvSpPr>
          <p:spPr>
            <a:xfrm>
              <a:off x="2353079" y="1334065"/>
              <a:ext cx="582600" cy="38850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83;g82bdc8b1ce_8_92"/>
            <p:cNvSpPr txBox="1"/>
            <p:nvPr/>
          </p:nvSpPr>
          <p:spPr>
            <a:xfrm>
              <a:off x="2364456" y="1345442"/>
              <a:ext cx="559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zh-TW" sz="2800" b="1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甲老師</a:t>
              </a:r>
              <a:endParaRPr sz="28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5" name="Google Shape;384;g82bdc8b1ce_8_92"/>
            <p:cNvSpPr/>
            <p:nvPr/>
          </p:nvSpPr>
          <p:spPr>
            <a:xfrm>
              <a:off x="3023157" y="1178685"/>
              <a:ext cx="378600" cy="15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6" name="Google Shape;385;g82bdc8b1ce_8_92"/>
            <p:cNvSpPr/>
            <p:nvPr/>
          </p:nvSpPr>
          <p:spPr>
            <a:xfrm>
              <a:off x="3110559" y="1334065"/>
              <a:ext cx="582600" cy="38850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86;g82bdc8b1ce_8_92"/>
            <p:cNvSpPr txBox="1"/>
            <p:nvPr/>
          </p:nvSpPr>
          <p:spPr>
            <a:xfrm>
              <a:off x="3121936" y="1345442"/>
              <a:ext cx="559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zh-TW" sz="2800" b="1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乙老師</a:t>
              </a:r>
              <a:endParaRPr sz="28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8" name="Google Shape;387;g82bdc8b1ce_8_92"/>
            <p:cNvSpPr/>
            <p:nvPr/>
          </p:nvSpPr>
          <p:spPr>
            <a:xfrm>
              <a:off x="3212527" y="634853"/>
              <a:ext cx="1325700" cy="15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" name="Google Shape;388;g82bdc8b1ce_8_92"/>
            <p:cNvSpPr/>
            <p:nvPr/>
          </p:nvSpPr>
          <p:spPr>
            <a:xfrm>
              <a:off x="4246778" y="790233"/>
              <a:ext cx="582600" cy="38850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89;g82bdc8b1ce_8_92"/>
            <p:cNvSpPr txBox="1"/>
            <p:nvPr/>
          </p:nvSpPr>
          <p:spPr>
            <a:xfrm>
              <a:off x="4258155" y="801610"/>
              <a:ext cx="559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zh-TW" sz="2800" b="1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A班</a:t>
              </a:r>
              <a:endParaRPr sz="28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1" name="Google Shape;390;g82bdc8b1ce_8_92"/>
            <p:cNvSpPr/>
            <p:nvPr/>
          </p:nvSpPr>
          <p:spPr>
            <a:xfrm>
              <a:off x="4159377" y="1178685"/>
              <a:ext cx="378600" cy="15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2" name="Google Shape;391;g82bdc8b1ce_8_92"/>
            <p:cNvSpPr/>
            <p:nvPr/>
          </p:nvSpPr>
          <p:spPr>
            <a:xfrm>
              <a:off x="3868038" y="1334065"/>
              <a:ext cx="582600" cy="38850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92;g82bdc8b1ce_8_92"/>
            <p:cNvSpPr txBox="1"/>
            <p:nvPr/>
          </p:nvSpPr>
          <p:spPr>
            <a:xfrm>
              <a:off x="3879415" y="1345442"/>
              <a:ext cx="559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zh-TW" sz="2800" b="1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國文</a:t>
              </a:r>
              <a:endParaRPr sz="28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4" name="Google Shape;393;g82bdc8b1ce_8_92"/>
            <p:cNvSpPr/>
            <p:nvPr/>
          </p:nvSpPr>
          <p:spPr>
            <a:xfrm>
              <a:off x="4538117" y="1178685"/>
              <a:ext cx="378600" cy="15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5" name="Google Shape;394;g82bdc8b1ce_8_92"/>
            <p:cNvSpPr/>
            <p:nvPr/>
          </p:nvSpPr>
          <p:spPr>
            <a:xfrm>
              <a:off x="4625518" y="1334065"/>
              <a:ext cx="582600" cy="38850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95;g82bdc8b1ce_8_92"/>
            <p:cNvSpPr txBox="1"/>
            <p:nvPr/>
          </p:nvSpPr>
          <p:spPr>
            <a:xfrm>
              <a:off x="4636895" y="1345442"/>
              <a:ext cx="559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zh-TW" sz="2800" b="1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英文</a:t>
              </a:r>
              <a:endParaRPr sz="28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0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C038F59-C343-9149-9DE7-DE25C2B6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直播</a:t>
            </a:r>
            <a:r>
              <a:rPr kumimoji="1" lang="zh-TW" altLang="en-US" dirty="0" smtClean="0"/>
              <a:t>學堂：不同的權限，不同的功能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1689C5FA-DDE5-AA4A-B4DD-1DE4EFDE7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227" y="3980197"/>
            <a:ext cx="6255658" cy="1497553"/>
          </a:xfrm>
          <a:noFill/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TW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這邊是</a:t>
            </a:r>
            <a:r>
              <a:rPr kumimoji="1" lang="zh-TW" altLang="en-US" sz="2800" b="1" dirty="0">
                <a:solidFill>
                  <a:srgbClr val="FFFF00"/>
                </a:solidFill>
              </a:rPr>
              <a:t>開課老師</a:t>
            </a:r>
            <a:r>
              <a:rPr kumimoji="1" lang="zh-TW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專用園地</a:t>
            </a:r>
            <a:r>
              <a:rPr kumimoji="1" lang="zh-TW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，當您需要開課時，就必須在這邊安排您的課程。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29B12B14-217D-3A44-B8DE-962E6EE9F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25" y="1417638"/>
            <a:ext cx="2444486" cy="5368284"/>
          </a:xfrm>
          <a:prstGeom prst="rect">
            <a:avLst/>
          </a:prstGeom>
        </p:spPr>
      </p:pic>
      <p:sp>
        <p:nvSpPr>
          <p:cNvPr id="5" name="圓角矩形 4">
            <a:extLst>
              <a:ext uri="{FF2B5EF4-FFF2-40B4-BE49-F238E27FC236}">
                <a16:creationId xmlns="" xmlns:a16="http://schemas.microsoft.com/office/drawing/2014/main" id="{8F0A53C2-EF6A-764E-BF5E-E7579A3199E4}"/>
              </a:ext>
            </a:extLst>
          </p:cNvPr>
          <p:cNvSpPr/>
          <p:nvPr/>
        </p:nvSpPr>
        <p:spPr>
          <a:xfrm>
            <a:off x="839820" y="3139632"/>
            <a:ext cx="2019494" cy="346951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TW" altLang="en-US">
              <a:solidFill>
                <a:prstClr val="white"/>
              </a:solidFill>
            </a:endParaRPr>
          </a:p>
        </p:txBody>
      </p:sp>
      <p:sp>
        <p:nvSpPr>
          <p:cNvPr id="6" name="向右箭號 5">
            <a:extLst>
              <a:ext uri="{FF2B5EF4-FFF2-40B4-BE49-F238E27FC236}">
                <a16:creationId xmlns="" xmlns:a16="http://schemas.microsoft.com/office/drawing/2014/main" id="{9FDA0F27-4589-324E-8980-02BF04F6933D}"/>
              </a:ext>
            </a:extLst>
          </p:cNvPr>
          <p:cNvSpPr/>
          <p:nvPr/>
        </p:nvSpPr>
        <p:spPr>
          <a:xfrm flipH="1">
            <a:off x="2996557" y="4235489"/>
            <a:ext cx="1451428" cy="9869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TW" altLang="en-US">
              <a:solidFill>
                <a:srgbClr val="FF0000"/>
              </a:solidFill>
            </a:endParaRPr>
          </a:p>
        </p:txBody>
      </p:sp>
      <p:sp>
        <p:nvSpPr>
          <p:cNvPr id="7" name="圓角矩形 6">
            <a:extLst>
              <a:ext uri="{FF2B5EF4-FFF2-40B4-BE49-F238E27FC236}">
                <a16:creationId xmlns="" xmlns:a16="http://schemas.microsoft.com/office/drawing/2014/main" id="{4044425C-7156-F640-B771-67CE1DDDCBD5}"/>
              </a:ext>
            </a:extLst>
          </p:cNvPr>
          <p:cNvSpPr/>
          <p:nvPr/>
        </p:nvSpPr>
        <p:spPr>
          <a:xfrm>
            <a:off x="839821" y="2218105"/>
            <a:ext cx="2019494" cy="827315"/>
          </a:xfrm>
          <a:prstGeom prst="round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TW" altLang="en-US">
              <a:solidFill>
                <a:prstClr val="white"/>
              </a:solidFill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="" xmlns:a16="http://schemas.microsoft.com/office/drawing/2014/main" id="{974C0374-B020-9E48-AF8D-161C64FE2507}"/>
              </a:ext>
            </a:extLst>
          </p:cNvPr>
          <p:cNvSpPr txBox="1">
            <a:spLocks/>
          </p:cNvSpPr>
          <p:nvPr/>
        </p:nvSpPr>
        <p:spPr>
          <a:xfrm>
            <a:off x="4606227" y="2056060"/>
            <a:ext cx="6255658" cy="1541096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C6BB"/>
              </a:buClr>
              <a:buFont typeface="Wingdings 2" charset="2"/>
              <a:buNone/>
            </a:pPr>
            <a:r>
              <a:rPr kumimoji="1" lang="zh-TW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您可以點選這邊</a:t>
            </a:r>
            <a:r>
              <a:rPr kumimoji="1" lang="zh-TW" altLang="en-US" sz="2800" b="1" dirty="0">
                <a:solidFill>
                  <a:srgbClr val="FFFF00"/>
                </a:solidFill>
              </a:rPr>
              <a:t>搜尋</a:t>
            </a:r>
            <a:r>
              <a:rPr kumimoji="1" lang="zh-TW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您要上的課程，也可以</a:t>
            </a:r>
            <a:r>
              <a:rPr kumimoji="1" lang="zh-TW" altLang="en-US" sz="2800" b="1" dirty="0">
                <a:solidFill>
                  <a:srgbClr val="FFFF00"/>
                </a:solidFill>
              </a:rPr>
              <a:t>訂閱</a:t>
            </a:r>
            <a:r>
              <a:rPr kumimoji="1" lang="zh-TW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您感興趣的教室。</a:t>
            </a:r>
          </a:p>
        </p:txBody>
      </p:sp>
      <p:sp>
        <p:nvSpPr>
          <p:cNvPr id="9" name="向右箭號 8">
            <a:extLst>
              <a:ext uri="{FF2B5EF4-FFF2-40B4-BE49-F238E27FC236}">
                <a16:creationId xmlns="" xmlns:a16="http://schemas.microsoft.com/office/drawing/2014/main" id="{7A8F29C0-D182-0D40-A000-0884FBE4DDD3}"/>
              </a:ext>
            </a:extLst>
          </p:cNvPr>
          <p:cNvSpPr/>
          <p:nvPr/>
        </p:nvSpPr>
        <p:spPr>
          <a:xfrm flipH="1">
            <a:off x="2996557" y="2178195"/>
            <a:ext cx="1451428" cy="98697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TW" altLang="en-US">
              <a:solidFill>
                <a:prstClr val="white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49C1E025-0A06-9146-9A4B-5C81DC23FD4A}"/>
              </a:ext>
            </a:extLst>
          </p:cNvPr>
          <p:cNvSpPr txBox="1"/>
          <p:nvPr/>
        </p:nvSpPr>
        <p:spPr>
          <a:xfrm>
            <a:off x="4649770" y="5813915"/>
            <a:ext cx="621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1" lang="zh-TW" altLang="en-US" sz="3200" b="1" dirty="0" smtClean="0"/>
              <a:t>請老師確認是否已取得</a:t>
            </a:r>
            <a:r>
              <a:rPr kumimoji="1" lang="zh-TW" altLang="en-US" sz="3200" b="1" dirty="0" smtClean="0">
                <a:solidFill>
                  <a:srgbClr val="FFFF00"/>
                </a:solidFill>
              </a:rPr>
              <a:t>管理權限</a:t>
            </a:r>
            <a:r>
              <a:rPr kumimoji="1" lang="zh-TW" altLang="en-US" sz="3200" b="1" dirty="0" smtClean="0"/>
              <a:t>！</a:t>
            </a:r>
            <a:endParaRPr kumimoji="1" lang="zh-TW" altLang="en-US" sz="3200" b="1" dirty="0"/>
          </a:p>
        </p:txBody>
      </p:sp>
      <p:sp>
        <p:nvSpPr>
          <p:cNvPr id="11" name="向右箭號 10">
            <a:extLst>
              <a:ext uri="{FF2B5EF4-FFF2-40B4-BE49-F238E27FC236}">
                <a16:creationId xmlns="" xmlns:a16="http://schemas.microsoft.com/office/drawing/2014/main" id="{9FDA0F27-4589-324E-8980-02BF04F6933D}"/>
              </a:ext>
            </a:extLst>
          </p:cNvPr>
          <p:cNvSpPr/>
          <p:nvPr/>
        </p:nvSpPr>
        <p:spPr>
          <a:xfrm rot="16200000" flipH="1">
            <a:off x="9560197" y="5031236"/>
            <a:ext cx="611777" cy="9942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如何找到</a:t>
            </a:r>
            <a:r>
              <a:rPr lang="zh-TW" altLang="en-US" dirty="0" smtClean="0">
                <a:solidFill>
                  <a:srgbClr val="FFFF00"/>
                </a:solidFill>
              </a:rPr>
              <a:t>影音課程：影音學堂</a:t>
            </a:r>
            <a:r>
              <a:rPr lang="en-US" altLang="zh-TW" dirty="0" smtClean="0">
                <a:solidFill>
                  <a:srgbClr val="FFFF00"/>
                </a:solidFill>
              </a:rPr>
              <a:t>&gt;</a:t>
            </a:r>
            <a:r>
              <a:rPr lang="zh-TW" altLang="en-US" dirty="0" smtClean="0">
                <a:solidFill>
                  <a:srgbClr val="FFFF00"/>
                </a:solidFill>
              </a:rPr>
              <a:t>影音課程</a:t>
            </a:r>
            <a:endParaRPr lang="zh-TW" altLang="en-US" dirty="0">
              <a:solidFill>
                <a:srgbClr val="FFFF00"/>
              </a:solidFill>
            </a:endParaRPr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2" y="1410132"/>
            <a:ext cx="10553700" cy="2212367"/>
          </a:xfrm>
        </p:spPr>
      </p:pic>
      <p:sp>
        <p:nvSpPr>
          <p:cNvPr id="5" name="文字方塊 4"/>
          <p:cNvSpPr txBox="1"/>
          <p:nvPr/>
        </p:nvSpPr>
        <p:spPr>
          <a:xfrm>
            <a:off x="3334162" y="3652979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/>
              <a:t>畫面往下拉可以看到各科（領域）</a:t>
            </a:r>
            <a:endParaRPr lang="zh-TW" altLang="en-US" sz="2400" b="1" dirty="0"/>
          </a:p>
        </p:txBody>
      </p:sp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6" y="4114644"/>
            <a:ext cx="9144001" cy="2690934"/>
          </a:xfrm>
          <a:prstGeom prst="rect">
            <a:avLst/>
          </a:prstGeom>
        </p:spPr>
      </p:pic>
      <p:sp>
        <p:nvSpPr>
          <p:cNvPr id="7" name="向右箭號 6">
            <a:extLst>
              <a:ext uri="{FF2B5EF4-FFF2-40B4-BE49-F238E27FC236}">
                <a16:creationId xmlns="" xmlns:a16="http://schemas.microsoft.com/office/drawing/2014/main" id="{9FDA0F27-4589-324E-8980-02BF04F6933D}"/>
              </a:ext>
            </a:extLst>
          </p:cNvPr>
          <p:cNvSpPr/>
          <p:nvPr/>
        </p:nvSpPr>
        <p:spPr>
          <a:xfrm rot="16200000" flipH="1">
            <a:off x="731006" y="2986868"/>
            <a:ext cx="1504705" cy="99422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4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29D82FC-3ED9-4440-A0E3-48475426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prstClr val="white"/>
                </a:solidFill>
              </a:rPr>
              <a:t>點選要</a:t>
            </a:r>
            <a:r>
              <a:rPr lang="zh-TW" altLang="en-US" dirty="0">
                <a:solidFill>
                  <a:prstClr val="white"/>
                </a:solidFill>
              </a:rPr>
              <a:t>參加的</a:t>
            </a:r>
            <a:r>
              <a:rPr lang="zh-TW" altLang="en-US" dirty="0" smtClean="0">
                <a:solidFill>
                  <a:prstClr val="white"/>
                </a:solidFill>
              </a:rPr>
              <a:t>課程</a:t>
            </a:r>
            <a:endParaRPr kumimoji="1"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B08DEFEE-0181-4038-BF3D-7FF6594692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62" y="2650599"/>
            <a:ext cx="5072590" cy="302379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8A6E8695-8C4C-40B7-B52B-06B2E120F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977" y="2650599"/>
            <a:ext cx="5857072" cy="30238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F4447198-54FC-45EB-B7DA-C4C4B6AD000D}"/>
              </a:ext>
            </a:extLst>
          </p:cNvPr>
          <p:cNvSpPr txBox="1"/>
          <p:nvPr/>
        </p:nvSpPr>
        <p:spPr>
          <a:xfrm>
            <a:off x="1131726" y="2077678"/>
            <a:ext cx="333954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zh-TW" altLang="en-US" sz="2400" b="1" dirty="0" smtClean="0">
                <a:solidFill>
                  <a:prstClr val="black"/>
                </a:solidFill>
              </a:rPr>
              <a:t>觀看線上直播</a:t>
            </a:r>
            <a:endParaRPr lang="zh-TW" altLang="en-US" sz="2400" b="1" dirty="0">
              <a:solidFill>
                <a:prstClr val="black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0DF606B7-8105-4F36-A7A9-FA75E7CF940A}"/>
              </a:ext>
            </a:extLst>
          </p:cNvPr>
          <p:cNvSpPr txBox="1"/>
          <p:nvPr/>
        </p:nvSpPr>
        <p:spPr>
          <a:xfrm>
            <a:off x="6722306" y="2060525"/>
            <a:ext cx="425762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zh-TW" altLang="en-US" sz="2400" b="1" dirty="0">
                <a:solidFill>
                  <a:prstClr val="black"/>
                </a:solidFill>
              </a:rPr>
              <a:t>連接到外部線上會議平台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AADB4A02-A097-42B9-A3F9-3CB66A17A437}"/>
              </a:ext>
            </a:extLst>
          </p:cNvPr>
          <p:cNvSpPr txBox="1"/>
          <p:nvPr/>
        </p:nvSpPr>
        <p:spPr>
          <a:xfrm>
            <a:off x="1051045" y="5735359"/>
            <a:ext cx="333954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zh-TW" altLang="en-US" sz="2400" b="1" dirty="0" smtClean="0">
                <a:solidFill>
                  <a:prstClr val="black"/>
                </a:solidFill>
              </a:rPr>
              <a:t>像在</a:t>
            </a:r>
            <a:r>
              <a:rPr lang="zh-TW" altLang="en-US" sz="2400" b="1" dirty="0">
                <a:solidFill>
                  <a:prstClr val="black"/>
                </a:solidFill>
              </a:rPr>
              <a:t>追劇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DF2BFCFD-AE46-41D3-9918-99B281C21535}"/>
              </a:ext>
            </a:extLst>
          </p:cNvPr>
          <p:cNvSpPr txBox="1"/>
          <p:nvPr/>
        </p:nvSpPr>
        <p:spPr>
          <a:xfrm>
            <a:off x="7385896" y="5729505"/>
            <a:ext cx="333954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zh-TW" altLang="en-US" sz="2400" b="1" dirty="0" smtClean="0">
                <a:solidFill>
                  <a:prstClr val="black"/>
                </a:solidFill>
              </a:rPr>
              <a:t>互動較</a:t>
            </a:r>
            <a:r>
              <a:rPr lang="zh-TW" altLang="en-US" sz="2400" b="1" dirty="0">
                <a:solidFill>
                  <a:prstClr val="black"/>
                </a:solidFill>
              </a:rPr>
              <a:t>多</a:t>
            </a:r>
          </a:p>
        </p:txBody>
      </p:sp>
      <p:cxnSp>
        <p:nvCxnSpPr>
          <p:cNvPr id="12" name="直線箭頭接點 11">
            <a:extLst>
              <a:ext uri="{FF2B5EF4-FFF2-40B4-BE49-F238E27FC236}">
                <a16:creationId xmlns:a16="http://schemas.microsoft.com/office/drawing/2014/main" xmlns="" id="{A26EC0C6-C5F7-7C43-AB4F-87CD83F2B394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8884710" y="3645432"/>
            <a:ext cx="552372" cy="4371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49C1E025-0A06-9146-9A4B-5C81DC23FD4A}"/>
              </a:ext>
            </a:extLst>
          </p:cNvPr>
          <p:cNvSpPr txBox="1"/>
          <p:nvPr/>
        </p:nvSpPr>
        <p:spPr>
          <a:xfrm>
            <a:off x="9437082" y="3759406"/>
            <a:ext cx="194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1" lang="zh-TW" altLang="en-US" b="1" dirty="0" smtClean="0">
                <a:solidFill>
                  <a:srgbClr val="FF0000"/>
                </a:solidFill>
              </a:rPr>
              <a:t>點選加入</a:t>
            </a:r>
            <a:r>
              <a:rPr kumimoji="1" lang="zh-TW" altLang="en-US" b="1" dirty="0" smtClean="0">
                <a:solidFill>
                  <a:srgbClr val="FF0000"/>
                </a:solidFill>
              </a:rPr>
              <a:t>會議室（</a:t>
            </a:r>
            <a:r>
              <a:rPr kumimoji="1" lang="zh-TW" altLang="en-US" b="1" dirty="0" smtClean="0">
                <a:solidFill>
                  <a:srgbClr val="FF0000"/>
                </a:solidFill>
              </a:rPr>
              <a:t>直播課程）</a:t>
            </a:r>
            <a:endParaRPr kumimoji="1"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xmlns="" id="{360E74A8-6E20-DD44-9EDD-AABB877EB1D7}"/>
              </a:ext>
            </a:extLst>
          </p:cNvPr>
          <p:cNvSpPr/>
          <p:nvPr/>
        </p:nvSpPr>
        <p:spPr>
          <a:xfrm>
            <a:off x="7721599" y="3021390"/>
            <a:ext cx="1181913" cy="7380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418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xmlns="" id="{7C038F59-C343-9149-9DE7-DE25C2B6B5E2}"/>
              </a:ext>
            </a:extLst>
          </p:cNvPr>
          <p:cNvSpPr txBox="1">
            <a:spLocks/>
          </p:cNvSpPr>
          <p:nvPr/>
        </p:nvSpPr>
        <p:spPr>
          <a:xfrm>
            <a:off x="115519" y="42074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zh-TW" altLang="en-US" dirty="0" smtClean="0"/>
              <a:t>第三章 開設直播學堂：</a:t>
            </a:r>
            <a:r>
              <a:rPr kumimoji="1" lang="en-US" altLang="zh-TW" dirty="0" smtClean="0">
                <a:solidFill>
                  <a:srgbClr val="FFFF00"/>
                </a:solidFill>
              </a:rPr>
              <a:t>1.</a:t>
            </a:r>
            <a:r>
              <a:rPr lang="zh-TW" altLang="en-US" dirty="0" smtClean="0">
                <a:solidFill>
                  <a:srgbClr val="FFFF00"/>
                </a:solidFill>
              </a:rPr>
              <a:t>新增</a:t>
            </a:r>
            <a:r>
              <a:rPr lang="zh-TW" altLang="en-US" dirty="0">
                <a:solidFill>
                  <a:srgbClr val="FFC000"/>
                </a:solidFill>
              </a:rPr>
              <a:t>教室</a:t>
            </a:r>
            <a:endParaRPr kumimoji="1" lang="zh-TW" altLang="en-US" dirty="0">
              <a:solidFill>
                <a:srgbClr val="FFC000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49C3BB52-19D3-E442-93BE-C05FCFF02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03" y="1155343"/>
            <a:ext cx="3111535" cy="566426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C7BFB97A-FFB1-064B-BE48-EAD7E2A1B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485" y="2677236"/>
            <a:ext cx="8389257" cy="2620479"/>
          </a:xfrm>
          <a:prstGeom prst="rect">
            <a:avLst/>
          </a:prstGeom>
        </p:spPr>
      </p:pic>
      <p:sp>
        <p:nvSpPr>
          <p:cNvPr id="13" name="橢圓 12">
            <a:extLst>
              <a:ext uri="{FF2B5EF4-FFF2-40B4-BE49-F238E27FC236}">
                <a16:creationId xmlns="" xmlns:a16="http://schemas.microsoft.com/office/drawing/2014/main" id="{AE742433-AD65-7F4C-9D9C-4A3C3FE2265E}"/>
              </a:ext>
            </a:extLst>
          </p:cNvPr>
          <p:cNvSpPr/>
          <p:nvPr/>
        </p:nvSpPr>
        <p:spPr>
          <a:xfrm>
            <a:off x="10943771" y="2677236"/>
            <a:ext cx="1146629" cy="8798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="" xmlns:a16="http://schemas.microsoft.com/office/drawing/2014/main" id="{DAF7B1D9-CA19-B649-A37E-47FFAF60B594}"/>
              </a:ext>
            </a:extLst>
          </p:cNvPr>
          <p:cNvSpPr/>
          <p:nvPr/>
        </p:nvSpPr>
        <p:spPr>
          <a:xfrm>
            <a:off x="9618562" y="3715473"/>
            <a:ext cx="763969" cy="7369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5" name="直線箭頭接點 9">
            <a:extLst>
              <a:ext uri="{FF2B5EF4-FFF2-40B4-BE49-F238E27FC236}">
                <a16:creationId xmlns="" xmlns:a16="http://schemas.microsoft.com/office/drawing/2014/main" id="{3920F7F5-6577-4D40-BBD0-EFC5ED93E2FA}"/>
              </a:ext>
            </a:extLst>
          </p:cNvPr>
          <p:cNvCxnSpPr/>
          <p:nvPr/>
        </p:nvCxnSpPr>
        <p:spPr>
          <a:xfrm>
            <a:off x="9768114" y="2513813"/>
            <a:ext cx="1042640" cy="4493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F569FB5C-C77D-694F-80DB-B251A331EA47}"/>
              </a:ext>
            </a:extLst>
          </p:cNvPr>
          <p:cNvSpPr txBox="1"/>
          <p:nvPr/>
        </p:nvSpPr>
        <p:spPr>
          <a:xfrm>
            <a:off x="5314566" y="2033815"/>
            <a:ext cx="4615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="1" dirty="0"/>
              <a:t>第一次使用，請選</a:t>
            </a:r>
            <a:r>
              <a:rPr kumimoji="1" lang="zh-TW" altLang="en-US" sz="2800" b="1" dirty="0">
                <a:solidFill>
                  <a:srgbClr val="FFFF00"/>
                </a:solidFill>
              </a:rPr>
              <a:t>新增教室</a:t>
            </a:r>
          </a:p>
        </p:txBody>
      </p:sp>
      <p:cxnSp>
        <p:nvCxnSpPr>
          <p:cNvPr id="17" name="直線箭頭接點 11">
            <a:extLst>
              <a:ext uri="{FF2B5EF4-FFF2-40B4-BE49-F238E27FC236}">
                <a16:creationId xmlns="" xmlns:a16="http://schemas.microsoft.com/office/drawing/2014/main" id="{48191D02-A460-D046-9B59-203D61865873}"/>
              </a:ext>
            </a:extLst>
          </p:cNvPr>
          <p:cNvCxnSpPr>
            <a:cxnSpLocks/>
          </p:cNvCxnSpPr>
          <p:nvPr/>
        </p:nvCxnSpPr>
        <p:spPr>
          <a:xfrm flipV="1">
            <a:off x="7622337" y="4317357"/>
            <a:ext cx="1857329" cy="12963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="" xmlns:a16="http://schemas.microsoft.com/office/drawing/2014/main" id="{6F79BB40-9A8B-3346-8CB6-EABDBFB4410B}"/>
              </a:ext>
            </a:extLst>
          </p:cNvPr>
          <p:cNvSpPr txBox="1"/>
          <p:nvPr/>
        </p:nvSpPr>
        <p:spPr>
          <a:xfrm>
            <a:off x="4657594" y="5417916"/>
            <a:ext cx="40524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="1" dirty="0" smtClean="0"/>
              <a:t>已經</a:t>
            </a:r>
            <a:r>
              <a:rPr kumimoji="1" lang="zh-TW" altLang="en-US" sz="2800" b="1" dirty="0"/>
              <a:t>開</a:t>
            </a:r>
            <a:r>
              <a:rPr kumimoji="1" lang="zh-TW" altLang="en-US" sz="2800" b="1" dirty="0" smtClean="0"/>
              <a:t>好的課程，</a:t>
            </a:r>
            <a:endParaRPr kumimoji="1" lang="en-US" altLang="zh-TW" sz="2800" b="1" dirty="0" smtClean="0"/>
          </a:p>
          <a:p>
            <a:r>
              <a:rPr kumimoji="1" lang="zh-TW" altLang="en-US" sz="2800" b="1" dirty="0" smtClean="0"/>
              <a:t>點選</a:t>
            </a:r>
            <a:r>
              <a:rPr kumimoji="1" lang="zh-TW" altLang="en-US" sz="2800" b="1" dirty="0">
                <a:solidFill>
                  <a:srgbClr val="FFFF00"/>
                </a:solidFill>
              </a:rPr>
              <a:t>編輯</a:t>
            </a:r>
            <a:r>
              <a:rPr kumimoji="1" lang="zh-TW" altLang="en-US" sz="2800" b="1" dirty="0"/>
              <a:t>來</a:t>
            </a:r>
            <a:r>
              <a:rPr kumimoji="1" lang="zh-TW" altLang="en-US" sz="2800" b="1" dirty="0" smtClean="0"/>
              <a:t>檢查或修改</a:t>
            </a:r>
            <a:endParaRPr kumimoji="1" lang="zh-TW" altLang="en-US" sz="2800" b="1" dirty="0"/>
          </a:p>
        </p:txBody>
      </p:sp>
      <p:sp>
        <p:nvSpPr>
          <p:cNvPr id="20" name="橢圓 19">
            <a:extLst>
              <a:ext uri="{FF2B5EF4-FFF2-40B4-BE49-F238E27FC236}">
                <a16:creationId xmlns="" xmlns:a16="http://schemas.microsoft.com/office/drawing/2014/main" id="{DAF7B1D9-CA19-B649-A37E-47FFAF60B594}"/>
              </a:ext>
            </a:extLst>
          </p:cNvPr>
          <p:cNvSpPr/>
          <p:nvPr/>
        </p:nvSpPr>
        <p:spPr>
          <a:xfrm>
            <a:off x="669311" y="4992915"/>
            <a:ext cx="1295534" cy="5166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870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0000" y="412463"/>
            <a:ext cx="10571998" cy="970450"/>
          </a:xfrm>
        </p:spPr>
        <p:txBody>
          <a:bodyPr/>
          <a:lstStyle/>
          <a:p>
            <a:r>
              <a:rPr lang="zh-TW" altLang="en-US" dirty="0" smtClean="0"/>
              <a:t>輸入資料、貼上</a:t>
            </a:r>
            <a:r>
              <a:rPr lang="en-US" altLang="zh-TW" dirty="0" smtClean="0">
                <a:solidFill>
                  <a:srgbClr val="FFFF00"/>
                </a:solidFill>
              </a:rPr>
              <a:t>Teams</a:t>
            </a:r>
            <a:r>
              <a:rPr lang="zh-TW" altLang="en-US" dirty="0" smtClean="0">
                <a:solidFill>
                  <a:srgbClr val="FFFF00"/>
                </a:solidFill>
              </a:rPr>
              <a:t>會議網址</a:t>
            </a:r>
            <a:endParaRPr lang="zh-TW" altLang="en-US" dirty="0">
              <a:solidFill>
                <a:srgbClr val="FFFF00"/>
              </a:solidFill>
            </a:endParaRPr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6" y="1417638"/>
            <a:ext cx="6787652" cy="5255011"/>
          </a:xfrm>
        </p:spPr>
      </p:pic>
      <p:sp>
        <p:nvSpPr>
          <p:cNvPr id="5" name="橢圓 4"/>
          <p:cNvSpPr/>
          <p:nvPr/>
        </p:nvSpPr>
        <p:spPr>
          <a:xfrm>
            <a:off x="963827" y="5535827"/>
            <a:ext cx="4572000" cy="4484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407037" y="4022590"/>
            <a:ext cx="41109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2.</a:t>
            </a:r>
            <a:r>
              <a:rPr lang="zh-TW" altLang="en-US" sz="2800" b="1" dirty="0" smtClean="0"/>
              <a:t>複製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Teams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會議</a:t>
            </a:r>
            <a:r>
              <a:rPr lang="zh-TW" altLang="en-US" sz="2800" b="1" dirty="0" smtClean="0"/>
              <a:t>的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連結</a:t>
            </a:r>
            <a:endParaRPr lang="en-US" altLang="zh-TW" sz="2800" b="1" dirty="0" smtClean="0">
              <a:solidFill>
                <a:srgbClr val="FFFF00"/>
              </a:solidFill>
            </a:endParaRPr>
          </a:p>
          <a:p>
            <a:r>
              <a:rPr lang="en-US" altLang="zh-TW" sz="2800" b="1" dirty="0">
                <a:solidFill>
                  <a:srgbClr val="FFFF00"/>
                </a:solidFill>
              </a:rPr>
              <a:t> 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  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網址</a:t>
            </a:r>
            <a:r>
              <a:rPr lang="zh-TW" altLang="en-US" sz="2800" b="1" dirty="0" smtClean="0"/>
              <a:t>，貼到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教室類別</a:t>
            </a:r>
            <a:endParaRPr lang="zh-TW" altLang="en-US" sz="2800" b="1" dirty="0">
              <a:solidFill>
                <a:srgbClr val="FFFF00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1879600" y="4976697"/>
            <a:ext cx="1541520" cy="3369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952FE419-0296-D444-A9DE-FE6D04C672DC}"/>
              </a:ext>
            </a:extLst>
          </p:cNvPr>
          <p:cNvSpPr txBox="1"/>
          <p:nvPr/>
        </p:nvSpPr>
        <p:spPr>
          <a:xfrm>
            <a:off x="3764611" y="2697869"/>
            <a:ext cx="4486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b="1" dirty="0" smtClean="0">
                <a:solidFill>
                  <a:srgbClr val="002060"/>
                </a:solidFill>
              </a:rPr>
              <a:t>1.</a:t>
            </a:r>
            <a:r>
              <a:rPr kumimoji="1" lang="zh-TW" altLang="en-US" sz="2800" b="1" dirty="0" smtClean="0">
                <a:solidFill>
                  <a:srgbClr val="002060"/>
                </a:solidFill>
              </a:rPr>
              <a:t>填寫相關教室資訊</a:t>
            </a:r>
            <a:endParaRPr kumimoji="1" lang="zh-TW" altLang="en-US" sz="2800" b="1" dirty="0">
              <a:solidFill>
                <a:srgbClr val="002060"/>
              </a:solidFill>
            </a:endParaRPr>
          </a:p>
        </p:txBody>
      </p:sp>
      <p:cxnSp>
        <p:nvCxnSpPr>
          <p:cNvPr id="9" name="直線箭頭接點 9">
            <a:extLst>
              <a:ext uri="{FF2B5EF4-FFF2-40B4-BE49-F238E27FC236}">
                <a16:creationId xmlns="" xmlns:a16="http://schemas.microsoft.com/office/drawing/2014/main" id="{3920F7F5-6577-4D40-BBD0-EFC5ED93E2FA}"/>
              </a:ext>
            </a:extLst>
          </p:cNvPr>
          <p:cNvCxnSpPr/>
          <p:nvPr/>
        </p:nvCxnSpPr>
        <p:spPr>
          <a:xfrm flipV="1">
            <a:off x="4595149" y="4664597"/>
            <a:ext cx="2534856" cy="7407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5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77075" y="1006205"/>
            <a:ext cx="10571998" cy="970450"/>
          </a:xfrm>
        </p:spPr>
        <p:txBody>
          <a:bodyPr/>
          <a:lstStyle/>
          <a:p>
            <a:r>
              <a:rPr lang="zh-TW" altLang="en-US" sz="3200" dirty="0"/>
              <a:t>（</a:t>
            </a:r>
            <a:r>
              <a:rPr lang="zh-TW" altLang="en-US" sz="3200" dirty="0" smtClean="0"/>
              <a:t>直播課程可事先開起來作預告）</a:t>
            </a:r>
            <a:endParaRPr lang="zh-TW" altLang="en-US" sz="3200" dirty="0"/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4512C822-DED2-AB49-A280-E79A1D5C92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714" y="2249858"/>
            <a:ext cx="1802572" cy="426255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24B05D9A-72C6-EC49-A820-69D6320EA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657" y="3429000"/>
            <a:ext cx="9231086" cy="2076314"/>
          </a:xfrm>
          <a:prstGeom prst="rect">
            <a:avLst/>
          </a:prstGeom>
        </p:spPr>
      </p:pic>
      <p:sp>
        <p:nvSpPr>
          <p:cNvPr id="11" name="橢圓 10">
            <a:extLst>
              <a:ext uri="{FF2B5EF4-FFF2-40B4-BE49-F238E27FC236}">
                <a16:creationId xmlns="" xmlns:a16="http://schemas.microsoft.com/office/drawing/2014/main" id="{C8AC1F9C-7520-CC42-AAC1-4BF0EB2F9E9C}"/>
              </a:ext>
            </a:extLst>
          </p:cNvPr>
          <p:cNvSpPr/>
          <p:nvPr/>
        </p:nvSpPr>
        <p:spPr>
          <a:xfrm>
            <a:off x="10943493" y="3469760"/>
            <a:ext cx="1074056" cy="6330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cxnSp>
        <p:nvCxnSpPr>
          <p:cNvPr id="12" name="直線箭頭接點 10">
            <a:extLst>
              <a:ext uri="{FF2B5EF4-FFF2-40B4-BE49-F238E27FC236}">
                <a16:creationId xmlns="" xmlns:a16="http://schemas.microsoft.com/office/drawing/2014/main" id="{CFD0A75A-4E18-B84B-B974-7AB23E426B97}"/>
              </a:ext>
            </a:extLst>
          </p:cNvPr>
          <p:cNvCxnSpPr>
            <a:cxnSpLocks/>
          </p:cNvCxnSpPr>
          <p:nvPr/>
        </p:nvCxnSpPr>
        <p:spPr>
          <a:xfrm>
            <a:off x="9685229" y="3083925"/>
            <a:ext cx="1239315" cy="5535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橢圓 12">
            <a:extLst>
              <a:ext uri="{FF2B5EF4-FFF2-40B4-BE49-F238E27FC236}">
                <a16:creationId xmlns="" xmlns:a16="http://schemas.microsoft.com/office/drawing/2014/main" id="{7966D868-2BD0-FF4E-B6F1-23B909E97242}"/>
              </a:ext>
            </a:extLst>
          </p:cNvPr>
          <p:cNvSpPr/>
          <p:nvPr/>
        </p:nvSpPr>
        <p:spPr>
          <a:xfrm>
            <a:off x="2699656" y="4165600"/>
            <a:ext cx="9231085" cy="9670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4" name="直線箭頭接點 14">
            <a:extLst>
              <a:ext uri="{FF2B5EF4-FFF2-40B4-BE49-F238E27FC236}">
                <a16:creationId xmlns="" xmlns:a16="http://schemas.microsoft.com/office/drawing/2014/main" id="{E3EBB04A-3FB7-7C4C-9D77-7F0705E490D7}"/>
              </a:ext>
            </a:extLst>
          </p:cNvPr>
          <p:cNvCxnSpPr>
            <a:cxnSpLocks/>
          </p:cNvCxnSpPr>
          <p:nvPr/>
        </p:nvCxnSpPr>
        <p:spPr>
          <a:xfrm flipH="1" flipV="1">
            <a:off x="4404077" y="5202071"/>
            <a:ext cx="920277" cy="7704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3B94AE11-50C6-2747-8B7F-DB96A0CD4AC3}"/>
              </a:ext>
            </a:extLst>
          </p:cNvPr>
          <p:cNvSpPr txBox="1"/>
          <p:nvPr/>
        </p:nvSpPr>
        <p:spPr>
          <a:xfrm>
            <a:off x="7091375" y="2266078"/>
            <a:ext cx="2792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b="1" dirty="0"/>
              <a:t>要開課請選擇新增課程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86673313-98B7-6649-B066-1D924EFA021B}"/>
              </a:ext>
            </a:extLst>
          </p:cNvPr>
          <p:cNvSpPr txBox="1"/>
          <p:nvPr/>
        </p:nvSpPr>
        <p:spPr>
          <a:xfrm>
            <a:off x="5324354" y="5502763"/>
            <a:ext cx="660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b="1" dirty="0"/>
              <a:t>曾開過的課會出現</a:t>
            </a:r>
            <a:r>
              <a:rPr kumimoji="1" lang="zh-TW" altLang="en-US" sz="3600" b="1" dirty="0" smtClean="0"/>
              <a:t>在表格下方，</a:t>
            </a:r>
            <a:endParaRPr kumimoji="1" lang="en-US" altLang="zh-TW" sz="3600" b="1" dirty="0" smtClean="0"/>
          </a:p>
          <a:p>
            <a:r>
              <a:rPr kumimoji="1" lang="zh-TW" altLang="en-US" sz="3600" b="1" dirty="0" smtClean="0"/>
              <a:t>也</a:t>
            </a:r>
            <a:r>
              <a:rPr kumimoji="1" lang="zh-TW" altLang="en-US" sz="3600" b="1" dirty="0"/>
              <a:t>可以編輯修改</a:t>
            </a: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xmlns="" id="{7C038F59-C343-9149-9DE7-DE25C2B6B5E2}"/>
              </a:ext>
            </a:extLst>
          </p:cNvPr>
          <p:cNvSpPr txBox="1">
            <a:spLocks/>
          </p:cNvSpPr>
          <p:nvPr/>
        </p:nvSpPr>
        <p:spPr>
          <a:xfrm>
            <a:off x="127094" y="35755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zh-TW" altLang="en-US" dirty="0" smtClean="0"/>
              <a:t>第三章 開設直播學堂：</a:t>
            </a:r>
            <a:r>
              <a:rPr kumimoji="1" lang="en-US" altLang="zh-TW" dirty="0" smtClean="0">
                <a:solidFill>
                  <a:srgbClr val="FFFF00"/>
                </a:solidFill>
              </a:rPr>
              <a:t>2.</a:t>
            </a:r>
            <a:r>
              <a:rPr kumimoji="1" lang="zh-TW" altLang="en-US" dirty="0" smtClean="0">
                <a:solidFill>
                  <a:srgbClr val="FFFF00"/>
                </a:solidFill>
              </a:rPr>
              <a:t>課程預告</a:t>
            </a:r>
            <a:r>
              <a:rPr kumimoji="1" lang="en-US" altLang="zh-TW" dirty="0" smtClean="0">
                <a:solidFill>
                  <a:srgbClr val="FFFF00"/>
                </a:solidFill>
              </a:rPr>
              <a:t>&gt;</a:t>
            </a:r>
            <a:r>
              <a:rPr kumimoji="1" lang="zh-TW" altLang="en-US" dirty="0" smtClean="0">
                <a:solidFill>
                  <a:srgbClr val="FFFF00"/>
                </a:solidFill>
              </a:rPr>
              <a:t>新增</a:t>
            </a:r>
            <a:r>
              <a:rPr kumimoji="1" lang="zh-TW" altLang="en-US" dirty="0" smtClean="0">
                <a:solidFill>
                  <a:srgbClr val="FFC000"/>
                </a:solidFill>
              </a:rPr>
              <a:t>課程</a:t>
            </a:r>
            <a:endParaRPr kumimoji="1" lang="zh-TW" altLang="en-US" dirty="0">
              <a:solidFill>
                <a:srgbClr val="FFC000"/>
              </a:solidFill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="" xmlns:a16="http://schemas.microsoft.com/office/drawing/2014/main" id="{C8AC1F9C-7520-CC42-AAC1-4BF0EB2F9E9C}"/>
              </a:ext>
            </a:extLst>
          </p:cNvPr>
          <p:cNvSpPr/>
          <p:nvPr/>
        </p:nvSpPr>
        <p:spPr>
          <a:xfrm>
            <a:off x="711202" y="3773345"/>
            <a:ext cx="851380" cy="4523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73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開課啦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937152BE-E82A-C541-95A1-4DEC1CD9E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14" y="2510971"/>
            <a:ext cx="8141380" cy="376964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828DC567-D91D-6447-A204-27F579A2E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952" y="1417638"/>
            <a:ext cx="7492093" cy="5135106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="" xmlns:a16="http://schemas.microsoft.com/office/drawing/2014/main" id="{4E49DBB6-FCA8-014E-88C4-F5BAFDADACE7}"/>
              </a:ext>
            </a:extLst>
          </p:cNvPr>
          <p:cNvSpPr/>
          <p:nvPr/>
        </p:nvSpPr>
        <p:spPr>
          <a:xfrm>
            <a:off x="4689893" y="2701224"/>
            <a:ext cx="3033487" cy="63706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1" name="直線箭頭接點 6">
            <a:extLst>
              <a:ext uri="{FF2B5EF4-FFF2-40B4-BE49-F238E27FC236}">
                <a16:creationId xmlns="" xmlns:a16="http://schemas.microsoft.com/office/drawing/2014/main" id="{832B2CCB-F99D-4645-A021-15E65621DAB4}"/>
              </a:ext>
            </a:extLst>
          </p:cNvPr>
          <p:cNvCxnSpPr>
            <a:cxnSpLocks/>
          </p:cNvCxnSpPr>
          <p:nvPr/>
        </p:nvCxnSpPr>
        <p:spPr>
          <a:xfrm flipH="1">
            <a:off x="7133021" y="2176678"/>
            <a:ext cx="672035" cy="52454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70FCF477-5B20-B943-8E00-0C092CD3E1AB}"/>
              </a:ext>
            </a:extLst>
          </p:cNvPr>
          <p:cNvSpPr txBox="1"/>
          <p:nvPr/>
        </p:nvSpPr>
        <p:spPr>
          <a:xfrm>
            <a:off x="7805055" y="1797392"/>
            <a:ext cx="3730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b="1" dirty="0">
                <a:solidFill>
                  <a:srgbClr val="002060"/>
                </a:solidFill>
              </a:rPr>
              <a:t>課程時間訂好了記得跟學生</a:t>
            </a:r>
            <a:r>
              <a:rPr kumimoji="1" lang="zh-TW" altLang="en-US" sz="3600" b="1" dirty="0" smtClean="0">
                <a:solidFill>
                  <a:srgbClr val="002060"/>
                </a:solidFill>
              </a:rPr>
              <a:t>說。</a:t>
            </a:r>
            <a:endParaRPr kumimoji="1" lang="zh-TW" altLang="en-US" sz="3600" b="1" dirty="0">
              <a:solidFill>
                <a:srgbClr val="002060"/>
              </a:solidFill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="" xmlns:a16="http://schemas.microsoft.com/office/drawing/2014/main" id="{496B702E-559E-1A45-8510-5FF3D94E53C3}"/>
              </a:ext>
            </a:extLst>
          </p:cNvPr>
          <p:cNvSpPr/>
          <p:nvPr/>
        </p:nvSpPr>
        <p:spPr>
          <a:xfrm>
            <a:off x="4809557" y="5962082"/>
            <a:ext cx="3033487" cy="63706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4" name="直線箭頭接點 9">
            <a:extLst>
              <a:ext uri="{FF2B5EF4-FFF2-40B4-BE49-F238E27FC236}">
                <a16:creationId xmlns="" xmlns:a16="http://schemas.microsoft.com/office/drawing/2014/main" id="{272E9488-AA01-A746-AB91-3D3116AABE0B}"/>
              </a:ext>
            </a:extLst>
          </p:cNvPr>
          <p:cNvCxnSpPr>
            <a:cxnSpLocks/>
          </p:cNvCxnSpPr>
          <p:nvPr/>
        </p:nvCxnSpPr>
        <p:spPr>
          <a:xfrm flipH="1">
            <a:off x="6627800" y="5276892"/>
            <a:ext cx="579406" cy="5578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7EEBE8B0-C044-0A46-8185-DCA9482BFC92}"/>
              </a:ext>
            </a:extLst>
          </p:cNvPr>
          <p:cNvSpPr txBox="1"/>
          <p:nvPr/>
        </p:nvSpPr>
        <p:spPr>
          <a:xfrm>
            <a:off x="7285213" y="4203884"/>
            <a:ext cx="40967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b="1" dirty="0" smtClean="0">
                <a:solidFill>
                  <a:srgbClr val="002060"/>
                </a:solidFill>
              </a:rPr>
              <a:t>圖片用</a:t>
            </a:r>
            <a:r>
              <a:rPr kumimoji="1" lang="zh-TW" altLang="en-US" sz="3600" b="1" dirty="0">
                <a:solidFill>
                  <a:srgbClr val="002060"/>
                </a:solidFill>
              </a:rPr>
              <a:t>系統預設的就好</a:t>
            </a:r>
            <a:r>
              <a:rPr kumimoji="1" lang="zh-TW" altLang="en-US" sz="3600" b="1" dirty="0" smtClean="0">
                <a:solidFill>
                  <a:srgbClr val="002060"/>
                </a:solidFill>
              </a:rPr>
              <a:t>了，</a:t>
            </a:r>
            <a:endParaRPr kumimoji="1" lang="en-US" altLang="zh-TW" sz="3600" b="1" dirty="0" smtClean="0">
              <a:solidFill>
                <a:srgbClr val="002060"/>
              </a:solidFill>
            </a:endParaRPr>
          </a:p>
          <a:p>
            <a:r>
              <a:rPr kumimoji="1" lang="zh-TW" altLang="en-US" sz="3600" b="1" dirty="0" smtClean="0">
                <a:solidFill>
                  <a:srgbClr val="002060"/>
                </a:solidFill>
              </a:rPr>
              <a:t>尺寸太大會</a:t>
            </a:r>
            <a:r>
              <a:rPr kumimoji="1" lang="en-US" altLang="zh-TW" sz="3600" b="1" dirty="0" smtClean="0">
                <a:solidFill>
                  <a:srgbClr val="002060"/>
                </a:solidFill>
              </a:rPr>
              <a:t>lag</a:t>
            </a:r>
            <a:r>
              <a:rPr kumimoji="1" lang="zh-TW" altLang="en-US" sz="3600" b="1" dirty="0" smtClean="0">
                <a:solidFill>
                  <a:srgbClr val="002060"/>
                </a:solidFill>
              </a:rPr>
              <a:t>哦！</a:t>
            </a:r>
            <a:endParaRPr kumimoji="1" lang="zh-TW" alt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開課啦</a:t>
            </a:r>
            <a:endParaRPr lang="zh-TW" altLang="en-US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1987721"/>
            <a:ext cx="2115647" cy="4635500"/>
          </a:xfrm>
        </p:spPr>
      </p:pic>
      <p:sp>
        <p:nvSpPr>
          <p:cNvPr id="5" name="橢圓 4"/>
          <p:cNvSpPr/>
          <p:nvPr/>
        </p:nvSpPr>
        <p:spPr>
          <a:xfrm>
            <a:off x="902824" y="2335427"/>
            <a:ext cx="728267" cy="284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902824" y="4375230"/>
            <a:ext cx="1608881" cy="20718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384" y="1903947"/>
            <a:ext cx="7335070" cy="47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開課啦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FD427807-19E8-A246-AF3F-8EF8D4B17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064" y="2244678"/>
            <a:ext cx="12192000" cy="3331587"/>
          </a:xfrm>
          <a:prstGeom prst="rect">
            <a:avLst/>
          </a:prstGeom>
        </p:spPr>
      </p:pic>
      <p:sp>
        <p:nvSpPr>
          <p:cNvPr id="9" name="橢圓 8">
            <a:extLst>
              <a:ext uri="{FF2B5EF4-FFF2-40B4-BE49-F238E27FC236}">
                <a16:creationId xmlns="" xmlns:a16="http://schemas.microsoft.com/office/drawing/2014/main" id="{E6287DD6-926D-F447-AA70-2214187DF297}"/>
              </a:ext>
            </a:extLst>
          </p:cNvPr>
          <p:cNvSpPr/>
          <p:nvPr/>
        </p:nvSpPr>
        <p:spPr>
          <a:xfrm>
            <a:off x="3858871" y="2407382"/>
            <a:ext cx="2048443" cy="14760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CF841FA8-03B1-AA4A-9BB7-1013B7475920}"/>
              </a:ext>
            </a:extLst>
          </p:cNvPr>
          <p:cNvSpPr txBox="1"/>
          <p:nvPr/>
        </p:nvSpPr>
        <p:spPr>
          <a:xfrm>
            <a:off x="1924257" y="4017171"/>
            <a:ext cx="7485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b="1" dirty="0">
                <a:solidFill>
                  <a:srgbClr val="002060"/>
                </a:solidFill>
              </a:rPr>
              <a:t>請學生點選這個</a:t>
            </a:r>
            <a:r>
              <a:rPr kumimoji="1" lang="zh-TW" altLang="en-US" sz="3200" b="1" dirty="0" smtClean="0">
                <a:solidFill>
                  <a:srgbClr val="002060"/>
                </a:solidFill>
              </a:rPr>
              <a:t>圖示</a:t>
            </a:r>
            <a:r>
              <a:rPr kumimoji="1" lang="zh-TW" altLang="en-US" sz="3200" b="1" dirty="0" smtClean="0">
                <a:solidFill>
                  <a:srgbClr val="002060"/>
                </a:solidFill>
              </a:rPr>
              <a:t>就能進入會議室了</a:t>
            </a:r>
            <a:endParaRPr kumimoji="1" lang="zh-TW" alt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="" xmlns:a16="http://schemas.microsoft.com/office/drawing/2014/main" id="{20A99806-C960-6C48-A702-26EB0636D518}"/>
              </a:ext>
            </a:extLst>
          </p:cNvPr>
          <p:cNvSpPr/>
          <p:nvPr/>
        </p:nvSpPr>
        <p:spPr>
          <a:xfrm>
            <a:off x="10525760" y="4432292"/>
            <a:ext cx="1551659" cy="101359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7A483078-FEF7-3345-9A6E-4E07943EEDDE}"/>
              </a:ext>
            </a:extLst>
          </p:cNvPr>
          <p:cNvSpPr txBox="1"/>
          <p:nvPr/>
        </p:nvSpPr>
        <p:spPr>
          <a:xfrm>
            <a:off x="4762949" y="4696705"/>
            <a:ext cx="4800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b="1" dirty="0">
                <a:solidFill>
                  <a:srgbClr val="002060"/>
                </a:solidFill>
              </a:rPr>
              <a:t>一定要請學生訂閱教室唷</a:t>
            </a:r>
          </a:p>
        </p:txBody>
      </p:sp>
      <p:cxnSp>
        <p:nvCxnSpPr>
          <p:cNvPr id="13" name="直線箭頭接點 12">
            <a:extLst>
              <a:ext uri="{FF2B5EF4-FFF2-40B4-BE49-F238E27FC236}">
                <a16:creationId xmlns="" xmlns:a16="http://schemas.microsoft.com/office/drawing/2014/main" id="{41C16C8A-1B16-5D41-8551-20CB39EC4997}"/>
              </a:ext>
            </a:extLst>
          </p:cNvPr>
          <p:cNvCxnSpPr>
            <a:cxnSpLocks/>
          </p:cNvCxnSpPr>
          <p:nvPr/>
        </p:nvCxnSpPr>
        <p:spPr>
          <a:xfrm>
            <a:off x="9563390" y="4939091"/>
            <a:ext cx="83464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線箭頭接點 14">
            <a:extLst>
              <a:ext uri="{FF2B5EF4-FFF2-40B4-BE49-F238E27FC236}">
                <a16:creationId xmlns="" xmlns:a16="http://schemas.microsoft.com/office/drawing/2014/main" id="{41C16C8A-1B16-5D41-8551-20CB39EC4997}"/>
              </a:ext>
            </a:extLst>
          </p:cNvPr>
          <p:cNvCxnSpPr>
            <a:cxnSpLocks/>
          </p:cNvCxnSpPr>
          <p:nvPr/>
        </p:nvCxnSpPr>
        <p:spPr>
          <a:xfrm flipV="1">
            <a:off x="3414733" y="3678842"/>
            <a:ext cx="501717" cy="3383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1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本日課程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46538"/>
          </a:xfrm>
        </p:spPr>
        <p:txBody>
          <a:bodyPr>
            <a:noAutofit/>
          </a:bodyPr>
          <a:lstStyle/>
          <a:p>
            <a:r>
              <a:rPr lang="zh-TW" altLang="en-US" sz="5400" b="1" dirty="0" smtClean="0"/>
              <a:t>第一章 </a:t>
            </a:r>
            <a:r>
              <a:rPr lang="en-US" altLang="zh-TW" sz="5400" b="1" dirty="0" smtClean="0">
                <a:solidFill>
                  <a:srgbClr val="FFFF00"/>
                </a:solidFill>
              </a:rPr>
              <a:t>Teams</a:t>
            </a:r>
            <a:r>
              <a:rPr lang="zh-TW" altLang="en-US" sz="5400" b="1" dirty="0" smtClean="0"/>
              <a:t>開設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直播課程</a:t>
            </a:r>
            <a:endParaRPr lang="en-US" altLang="zh-TW" sz="5400" b="1" dirty="0">
              <a:solidFill>
                <a:srgbClr val="FFFF00"/>
              </a:solidFill>
            </a:endParaRPr>
          </a:p>
          <a:p>
            <a:r>
              <a:rPr lang="zh-TW" altLang="en-US" sz="5400" b="1" dirty="0" smtClean="0"/>
              <a:t>第二章 登入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達學堂</a:t>
            </a:r>
            <a:endParaRPr lang="en-US" altLang="zh-TW" sz="5400" b="1" dirty="0" smtClean="0">
              <a:solidFill>
                <a:srgbClr val="FFFF00"/>
              </a:solidFill>
            </a:endParaRPr>
          </a:p>
          <a:p>
            <a:r>
              <a:rPr lang="zh-TW" altLang="en-US" sz="5400" b="1" dirty="0" smtClean="0"/>
              <a:t>第三章 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達學堂</a:t>
            </a:r>
            <a:r>
              <a:rPr lang="zh-TW" altLang="en-US" sz="5400" b="1" dirty="0" smtClean="0"/>
              <a:t>開設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直播學堂</a:t>
            </a:r>
            <a:endParaRPr lang="en-US" altLang="zh-TW" sz="5400" b="1" dirty="0" smtClean="0">
              <a:solidFill>
                <a:srgbClr val="FFFF00"/>
              </a:solidFill>
            </a:endParaRPr>
          </a:p>
          <a:p>
            <a:r>
              <a:rPr lang="zh-TW" altLang="en-US" sz="5400" b="1" dirty="0" smtClean="0"/>
              <a:t>第四章 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達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學堂</a:t>
            </a:r>
            <a:r>
              <a:rPr lang="zh-TW" altLang="en-US" sz="5400" b="1" dirty="0"/>
              <a:t>開設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影</a:t>
            </a:r>
            <a:r>
              <a:rPr lang="zh-TW" altLang="en-US" sz="5400" b="1" dirty="0">
                <a:solidFill>
                  <a:srgbClr val="FFFF00"/>
                </a:solidFill>
              </a:rPr>
              <a:t>音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課程</a:t>
            </a:r>
            <a:endParaRPr lang="zh-TW" alt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="" xmlns:a16="http://schemas.microsoft.com/office/drawing/2014/main" id="{0A6E1575-7CF9-CB40-963A-C16575C7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kumimoji="1" lang="zh-TW" altLang="en-US" dirty="0" smtClean="0"/>
              <a:t>通知學生上課</a:t>
            </a:r>
            <a:endParaRPr kumimoji="1" lang="zh-TW" altLang="en-US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="" xmlns:a16="http://schemas.microsoft.com/office/drawing/2014/main" id="{2D2A5ABD-1653-B143-9300-099FF51E3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0937859" cy="40478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zh-CN" alt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icrosoft JhengHei" charset="0"/>
                <a:ea typeface="Microsoft JhengHei" charset="0"/>
                <a:cs typeface="Microsoft JhengHei" charset="0"/>
              </a:rPr>
              <a:t>最快的</a:t>
            </a:r>
            <a:r>
              <a:rPr kumimoji="1" lang="zh-CN" alt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icrosoft JhengHei" charset="0"/>
                <a:ea typeface="Microsoft JhengHei" charset="0"/>
                <a:cs typeface="Microsoft JhengHei" charset="0"/>
              </a:rPr>
              <a:t>方式</a:t>
            </a:r>
            <a:r>
              <a:rPr kumimoji="1" lang="zh-TW" altLang="en-US" sz="3200" b="1" dirty="0" smtClean="0">
                <a:latin typeface="Microsoft JhengHei" charset="0"/>
                <a:ea typeface="Microsoft JhengHei" charset="0"/>
                <a:cs typeface="Microsoft JhengHei" charset="0"/>
              </a:rPr>
              <a:t>：</a:t>
            </a:r>
            <a:r>
              <a:rPr kumimoji="1" lang="zh-CN" altLang="en-US" sz="3200" b="1" dirty="0" smtClean="0">
                <a:latin typeface="Microsoft JhengHei" charset="0"/>
                <a:ea typeface="Microsoft JhengHei" charset="0"/>
                <a:cs typeface="Microsoft JhengHei" charset="0"/>
              </a:rPr>
              <a:t>帶</a:t>
            </a:r>
            <a:r>
              <a:rPr kumimoji="1" lang="zh-CN" altLang="en-US" sz="3200" b="1" dirty="0">
                <a:latin typeface="Microsoft JhengHei" charset="0"/>
                <a:ea typeface="Microsoft JhengHei" charset="0"/>
                <a:cs typeface="Microsoft JhengHei" charset="0"/>
              </a:rPr>
              <a:t>孩子進電腦教室</a:t>
            </a:r>
            <a:r>
              <a:rPr kumimoji="1" lang="zh-CN" altLang="en-US" sz="3200" b="1" dirty="0">
                <a:solidFill>
                  <a:srgbClr val="FFFF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訂閱你的學堂</a:t>
            </a:r>
            <a:r>
              <a:rPr kumimoji="1" lang="zh-CN" altLang="en-US" sz="3200" b="1" dirty="0">
                <a:latin typeface="Microsoft JhengHei" charset="0"/>
                <a:ea typeface="Microsoft JhengHei" charset="0"/>
                <a:cs typeface="Microsoft JhengHei" charset="0"/>
              </a:rPr>
              <a:t>，以後就</a:t>
            </a:r>
            <a:r>
              <a:rPr kumimoji="1" lang="zh-CN" altLang="en-US" sz="3200" b="1" dirty="0" smtClean="0">
                <a:latin typeface="Microsoft JhengHei" charset="0"/>
                <a:ea typeface="Microsoft JhengHei" charset="0"/>
                <a:cs typeface="Microsoft JhengHei" charset="0"/>
              </a:rPr>
              <a:t>不會</a:t>
            </a:r>
            <a:r>
              <a:rPr kumimoji="1" lang="zh-TW" altLang="en-US" sz="3200" b="1" dirty="0" smtClean="0">
                <a:latin typeface="Microsoft JhengHei" charset="0"/>
                <a:ea typeface="Microsoft JhengHei" charset="0"/>
                <a:cs typeface="Microsoft JhengHei" charset="0"/>
              </a:rPr>
              <a:t>遺</a:t>
            </a:r>
            <a:r>
              <a:rPr kumimoji="1" lang="zh-CN" altLang="en-US" sz="3200" b="1" dirty="0" smtClean="0">
                <a:latin typeface="Microsoft JhengHei" charset="0"/>
                <a:ea typeface="Microsoft JhengHei" charset="0"/>
                <a:cs typeface="Microsoft JhengHei" charset="0"/>
              </a:rPr>
              <a:t>漏了</a:t>
            </a:r>
            <a:r>
              <a:rPr kumimoji="1" lang="zh-CN" altLang="en-US" sz="3200" b="1" dirty="0">
                <a:latin typeface="Microsoft JhengHei" charset="0"/>
                <a:ea typeface="Microsoft JhengHei" charset="0"/>
                <a:cs typeface="Microsoft JhengHei" charset="0"/>
              </a:rPr>
              <a:t>。</a:t>
            </a:r>
            <a:endParaRPr kumimoji="1" lang="en-US" altLang="zh-CN" sz="3200" b="1" dirty="0">
              <a:latin typeface="Microsoft JhengHei" charset="0"/>
              <a:ea typeface="Microsoft JhengHei" charset="0"/>
              <a:cs typeface="Microsoft JhengHei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zh-CN" altLang="en-US" sz="3200" b="1" dirty="0">
                <a:latin typeface="Microsoft JhengHei" charset="0"/>
                <a:ea typeface="Microsoft JhengHei" charset="0"/>
                <a:cs typeface="Microsoft JhengHei" charset="0"/>
              </a:rPr>
              <a:t>利用右上角「</a:t>
            </a:r>
            <a:r>
              <a:rPr kumimoji="1" lang="zh-CN" altLang="en-US" sz="3200" b="1" dirty="0">
                <a:solidFill>
                  <a:srgbClr val="FFFF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輸入關鍵字，搜尋您要的課程</a:t>
            </a:r>
            <a:r>
              <a:rPr kumimoji="1" lang="zh-CN" altLang="en-US" sz="3200" b="1" dirty="0">
                <a:latin typeface="Microsoft JhengHei" charset="0"/>
                <a:ea typeface="Microsoft JhengHei" charset="0"/>
                <a:cs typeface="Microsoft JhengHei" charset="0"/>
              </a:rPr>
              <a:t>」</a:t>
            </a:r>
            <a:r>
              <a:rPr kumimoji="1" lang="zh-CN" altLang="en-US" sz="3200" b="1" dirty="0" smtClean="0">
                <a:latin typeface="Microsoft JhengHei" charset="0"/>
                <a:ea typeface="Microsoft JhengHei" charset="0"/>
                <a:cs typeface="Microsoft JhengHei" charset="0"/>
              </a:rPr>
              <a:t>打入</a:t>
            </a:r>
            <a:r>
              <a:rPr kumimoji="1" lang="zh-TW" altLang="en-US" sz="3200" b="1" dirty="0" smtClean="0">
                <a:latin typeface="Microsoft JhengHei" charset="0"/>
                <a:ea typeface="Microsoft JhengHei" charset="0"/>
                <a:cs typeface="Microsoft JhengHei" charset="0"/>
              </a:rPr>
              <a:t>「一起達學堂」</a:t>
            </a:r>
            <a:r>
              <a:rPr kumimoji="1" lang="zh-CN" altLang="en-US" sz="3200" b="1" dirty="0" smtClean="0">
                <a:latin typeface="Microsoft JhengHei" charset="0"/>
                <a:ea typeface="Microsoft JhengHei" charset="0"/>
                <a:cs typeface="Microsoft JhengHei" charset="0"/>
              </a:rPr>
              <a:t>，</a:t>
            </a:r>
            <a:r>
              <a:rPr kumimoji="1" lang="zh-CN" altLang="en-US" sz="3200" b="1" dirty="0">
                <a:latin typeface="Microsoft JhengHei" charset="0"/>
                <a:ea typeface="Microsoft JhengHei" charset="0"/>
                <a:cs typeface="Microsoft JhengHei" charset="0"/>
              </a:rPr>
              <a:t>同樣也可以找到。</a:t>
            </a:r>
            <a:endParaRPr kumimoji="1" lang="en-US" altLang="zh-CN" sz="3200" b="1" dirty="0">
              <a:latin typeface="Microsoft JhengHei" charset="0"/>
              <a:ea typeface="Microsoft JhengHei" charset="0"/>
              <a:cs typeface="Microsoft JhengHei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zh-CN" altLang="en-US" sz="3200" b="1" dirty="0">
                <a:latin typeface="Microsoft JhengHei" charset="0"/>
                <a:ea typeface="Microsoft JhengHei" charset="0"/>
                <a:cs typeface="Microsoft JhengHei" charset="0"/>
              </a:rPr>
              <a:t>您可以使用「</a:t>
            </a:r>
            <a:r>
              <a:rPr kumimoji="1" lang="zh-CN" altLang="en-US" sz="3200" b="1" dirty="0">
                <a:solidFill>
                  <a:srgbClr val="FFFF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分享網址</a:t>
            </a:r>
            <a:r>
              <a:rPr kumimoji="1" lang="zh-CN" altLang="en-US" sz="3200" b="1" dirty="0">
                <a:latin typeface="Microsoft JhengHei" charset="0"/>
                <a:ea typeface="Microsoft JhengHei" charset="0"/>
                <a:cs typeface="Microsoft JhengHei" charset="0"/>
              </a:rPr>
              <a:t>」，將網址貼到聯絡</a:t>
            </a:r>
            <a:r>
              <a:rPr kumimoji="1" lang="zh-CN" altLang="en-US" sz="3200" b="1" dirty="0" smtClean="0">
                <a:latin typeface="Microsoft JhengHei" charset="0"/>
                <a:ea typeface="Microsoft JhengHei" charset="0"/>
                <a:cs typeface="Microsoft JhengHei" charset="0"/>
              </a:rPr>
              <a:t>簿</a:t>
            </a:r>
            <a:r>
              <a:rPr kumimoji="1" lang="zh-TW" altLang="en-US" sz="3200" b="1" dirty="0" smtClean="0">
                <a:latin typeface="Microsoft JhengHei" charset="0"/>
                <a:ea typeface="Microsoft JhengHei" charset="0"/>
                <a:cs typeface="Microsoft JhengHei" charset="0"/>
              </a:rPr>
              <a:t>或</a:t>
            </a:r>
            <a:r>
              <a:rPr kumimoji="1" lang="en-US" altLang="zh-CN" sz="3200" b="1" dirty="0" smtClean="0">
                <a:latin typeface="Microsoft JhengHei" charset="0"/>
                <a:ea typeface="Microsoft JhengHei" charset="0"/>
                <a:cs typeface="Microsoft JhengHei" charset="0"/>
              </a:rPr>
              <a:t>line</a:t>
            </a:r>
            <a:r>
              <a:rPr kumimoji="1" lang="zh-TW" altLang="en-US" sz="3200" b="1" dirty="0" smtClean="0">
                <a:latin typeface="Microsoft JhengHei" charset="0"/>
                <a:ea typeface="Microsoft JhengHei" charset="0"/>
                <a:cs typeface="Microsoft JhengHei" charset="0"/>
              </a:rPr>
              <a:t>，讓</a:t>
            </a:r>
            <a:r>
              <a:rPr kumimoji="1" lang="zh-CN" altLang="en-US" sz="3200" b="1" dirty="0" smtClean="0">
                <a:latin typeface="Microsoft JhengHei" charset="0"/>
                <a:ea typeface="Microsoft JhengHei" charset="0"/>
                <a:cs typeface="Microsoft JhengHei" charset="0"/>
              </a:rPr>
              <a:t>學生點進來</a:t>
            </a:r>
            <a:r>
              <a:rPr kumimoji="1" lang="zh-CN" altLang="en-US" sz="3200" b="1" dirty="0">
                <a:latin typeface="Microsoft JhengHei" charset="0"/>
                <a:ea typeface="Microsoft JhengHei" charset="0"/>
                <a:cs typeface="Microsoft JhengHei" charset="0"/>
              </a:rPr>
              <a:t>。</a:t>
            </a:r>
            <a:endParaRPr kumimoji="1" lang="en-US" altLang="zh-CN" sz="3200" b="1" dirty="0">
              <a:latin typeface="Microsoft JhengHei" charset="0"/>
              <a:ea typeface="Microsoft JhengHei" charset="0"/>
              <a:cs typeface="Microsoft JhengHei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zh-TW" altLang="en-US" sz="3200" b="1" dirty="0">
                <a:latin typeface="Microsoft JhengHei" charset="0"/>
                <a:ea typeface="Microsoft JhengHei" charset="0"/>
                <a:cs typeface="Microsoft JhengHei" charset="0"/>
              </a:rPr>
              <a:t>大海撈針法，進</a:t>
            </a:r>
            <a:r>
              <a:rPr kumimoji="1" lang="zh-TW" altLang="en-US" sz="3200" b="1" dirty="0">
                <a:solidFill>
                  <a:srgbClr val="FFFF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到達學堂首頁</a:t>
            </a:r>
            <a:r>
              <a:rPr kumimoji="1" lang="zh-TW" altLang="en-US" sz="3200" b="1" dirty="0">
                <a:latin typeface="Microsoft JhengHei" charset="0"/>
                <a:ea typeface="Microsoft JhengHei" charset="0"/>
                <a:cs typeface="Microsoft JhengHei" charset="0"/>
              </a:rPr>
              <a:t>慢慢拉慢慢找也行。</a:t>
            </a:r>
          </a:p>
        </p:txBody>
      </p:sp>
    </p:spTree>
    <p:extLst>
      <p:ext uri="{BB962C8B-B14F-4D97-AF65-F5344CB8AC3E}">
        <p14:creationId xmlns:p14="http://schemas.microsoft.com/office/powerpoint/2010/main" val="23088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19" y="123097"/>
            <a:ext cx="10571998" cy="970450"/>
          </a:xfrm>
        </p:spPr>
        <p:txBody>
          <a:bodyPr/>
          <a:lstStyle/>
          <a:p>
            <a:r>
              <a:rPr lang="zh-TW" altLang="en-US" dirty="0"/>
              <a:t>第四</a:t>
            </a:r>
            <a:r>
              <a:rPr lang="zh-TW" altLang="en-US" dirty="0" smtClean="0"/>
              <a:t>章 設計</a:t>
            </a:r>
            <a:r>
              <a:rPr lang="zh-TW" altLang="en-US" dirty="0">
                <a:solidFill>
                  <a:srgbClr val="FFFF00"/>
                </a:solidFill>
              </a:rPr>
              <a:t>影</a:t>
            </a:r>
            <a:r>
              <a:rPr lang="zh-TW" altLang="en-US" dirty="0" smtClean="0">
                <a:solidFill>
                  <a:srgbClr val="FFFF00"/>
                </a:solidFill>
              </a:rPr>
              <a:t>音課程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51544" y="2222287"/>
            <a:ext cx="8421741" cy="363651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92D050"/>
                </a:solidFill>
              </a:rPr>
              <a:t>建立</a:t>
            </a:r>
            <a:r>
              <a:rPr lang="zh-TW" altLang="en-US" sz="4000" b="1" dirty="0">
                <a:solidFill>
                  <a:srgbClr val="92D050"/>
                </a:solidFill>
              </a:rPr>
              <a:t>自己影音課程</a:t>
            </a:r>
            <a:endParaRPr lang="en-US" altLang="zh-TW" sz="4000" b="1" dirty="0" smtClean="0">
              <a:solidFill>
                <a:srgbClr val="92D050"/>
              </a:solidFill>
            </a:endParaRPr>
          </a:p>
          <a:p>
            <a:r>
              <a:rPr lang="zh-TW" altLang="en-US" sz="3200" b="1" dirty="0" smtClean="0"/>
              <a:t>建立</a:t>
            </a:r>
            <a:r>
              <a:rPr lang="zh-TW" altLang="en-US" sz="3200" b="1" dirty="0">
                <a:solidFill>
                  <a:srgbClr val="FFFF00"/>
                </a:solidFill>
              </a:rPr>
              <a:t>個人教材庫</a:t>
            </a:r>
            <a:endParaRPr lang="en-US" altLang="zh-TW" sz="3200" b="1" dirty="0">
              <a:solidFill>
                <a:srgbClr val="FFFF00"/>
              </a:solidFill>
            </a:endParaRPr>
          </a:p>
          <a:p>
            <a:r>
              <a:rPr lang="zh-TW" altLang="en-US" sz="3200" b="1" dirty="0"/>
              <a:t>建立</a:t>
            </a:r>
            <a:r>
              <a:rPr lang="zh-TW" altLang="en-US" sz="3200" b="1" dirty="0">
                <a:solidFill>
                  <a:srgbClr val="FFFF00"/>
                </a:solidFill>
              </a:rPr>
              <a:t>影音資料庫</a:t>
            </a:r>
            <a:endParaRPr lang="en-US" altLang="zh-TW" sz="3200" b="1" dirty="0">
              <a:solidFill>
                <a:srgbClr val="FFFF00"/>
              </a:solidFill>
            </a:endParaRPr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74" y="1510234"/>
            <a:ext cx="2165931" cy="522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4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個人教材庫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15881" y="1939477"/>
            <a:ext cx="9248169" cy="1414993"/>
          </a:xfrm>
        </p:spPr>
        <p:txBody>
          <a:bodyPr>
            <a:normAutofit lnSpcReduction="10000"/>
          </a:bodyPr>
          <a:lstStyle/>
          <a:p>
            <a:r>
              <a:rPr lang="zh-TW" altLang="en-US" sz="2800" b="1" dirty="0"/>
              <a:t>影音學堂</a:t>
            </a:r>
            <a:r>
              <a:rPr lang="en-US" altLang="zh-TW" sz="2800" b="1" dirty="0"/>
              <a:t>-</a:t>
            </a:r>
            <a:r>
              <a:rPr lang="zh-TW" altLang="en-US" sz="2800" b="1" dirty="0"/>
              <a:t>個人教材庫</a:t>
            </a:r>
            <a:endParaRPr lang="en-US" altLang="zh-TW" sz="2800" b="1" dirty="0"/>
          </a:p>
          <a:p>
            <a:r>
              <a:rPr lang="zh-TW" altLang="en-US" sz="2800" b="1" dirty="0"/>
              <a:t>將相關素材建立在個人教材庫，日後建立課程模組可以拿來</a:t>
            </a:r>
            <a:r>
              <a:rPr lang="zh-TW" altLang="en-US" sz="2800" b="1" dirty="0" smtClean="0"/>
              <a:t>使用</a:t>
            </a:r>
            <a:endParaRPr lang="en-US" altLang="zh-TW" sz="2800" b="1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62" y="3423920"/>
            <a:ext cx="8316416" cy="33123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74" y="1510234"/>
            <a:ext cx="2165931" cy="522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0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新建教材</a:t>
            </a:r>
          </a:p>
        </p:txBody>
      </p:sp>
      <p:pic>
        <p:nvPicPr>
          <p:cNvPr id="4" name="內容版面配置區 7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3" y="1417638"/>
            <a:ext cx="11608229" cy="523716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5" name="矩形圖說文字 4"/>
          <p:cNvSpPr/>
          <p:nvPr/>
        </p:nvSpPr>
        <p:spPr>
          <a:xfrm>
            <a:off x="1822520" y="1896000"/>
            <a:ext cx="1746448" cy="504056"/>
          </a:xfrm>
          <a:prstGeom prst="wedgeRectCallout">
            <a:avLst>
              <a:gd name="adj1" fmla="val -69118"/>
              <a:gd name="adj2" fmla="val 9878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輸入教材名稱</a:t>
            </a:r>
            <a:endParaRPr lang="zh-TW" altLang="en-US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1822520" y="2701040"/>
            <a:ext cx="1746448" cy="504056"/>
          </a:xfrm>
          <a:prstGeom prst="wedgeRectCallout">
            <a:avLst>
              <a:gd name="adj1" fmla="val -63301"/>
              <a:gd name="adj2" fmla="val 9071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輸入關鍵字</a:t>
            </a:r>
            <a:endParaRPr lang="zh-TW" altLang="en-US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5861080" y="3852612"/>
            <a:ext cx="1746448" cy="504056"/>
          </a:xfrm>
          <a:prstGeom prst="wedgeRectCallout">
            <a:avLst>
              <a:gd name="adj1" fmla="val -66792"/>
              <a:gd name="adj2" fmla="val 625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輸入影片網址</a:t>
            </a:r>
            <a:endParaRPr lang="zh-TW" altLang="en-US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8975368" y="3488824"/>
            <a:ext cx="1746448" cy="504056"/>
          </a:xfrm>
          <a:prstGeom prst="wedgeRectCallout">
            <a:avLst>
              <a:gd name="adj1" fmla="val -22578"/>
              <a:gd name="adj2" fmla="val 887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影片截圖</a:t>
            </a:r>
            <a:endParaRPr lang="zh-TW" altLang="en-US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5807904" y="4789964"/>
            <a:ext cx="1746448" cy="504056"/>
          </a:xfrm>
          <a:prstGeom prst="wedgeRectCallout">
            <a:avLst>
              <a:gd name="adj1" fmla="val -67955"/>
              <a:gd name="adj2" fmla="val 2823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測驗問題編輯</a:t>
            </a:r>
            <a:endParaRPr lang="zh-TW" altLang="en-US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239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編輯試卷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10" name="內容版面配置區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91" y="1960326"/>
            <a:ext cx="8071894" cy="452596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11" name="矩形圖說文字 10"/>
          <p:cNvSpPr/>
          <p:nvPr/>
        </p:nvSpPr>
        <p:spPr>
          <a:xfrm>
            <a:off x="4001239" y="2032334"/>
            <a:ext cx="1728192" cy="432048"/>
          </a:xfrm>
          <a:prstGeom prst="wedge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輸入試卷名稱</a:t>
            </a:r>
            <a:endParaRPr lang="zh-TW" altLang="en-US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4721319" y="2536390"/>
            <a:ext cx="1746448" cy="504056"/>
          </a:xfrm>
          <a:prstGeom prst="wedgeRectCallout">
            <a:avLst>
              <a:gd name="adj1" fmla="val -69700"/>
              <a:gd name="adj2" fmla="val 3629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輸入試卷題數</a:t>
            </a:r>
            <a:endParaRPr lang="zh-TW" altLang="en-US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矩形圖說文字 12"/>
          <p:cNvSpPr/>
          <p:nvPr/>
        </p:nvSpPr>
        <p:spPr>
          <a:xfrm>
            <a:off x="6776407" y="2897318"/>
            <a:ext cx="1746448" cy="504056"/>
          </a:xfrm>
          <a:prstGeom prst="wedgeRectCallout">
            <a:avLst>
              <a:gd name="adj1" fmla="val -69700"/>
              <a:gd name="adj2" fmla="val 5242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選擇試題</a:t>
            </a:r>
            <a:endParaRPr lang="zh-TW" altLang="en-US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矩形圖說文字 13"/>
          <p:cNvSpPr/>
          <p:nvPr/>
        </p:nvSpPr>
        <p:spPr>
          <a:xfrm>
            <a:off x="4145255" y="4153710"/>
            <a:ext cx="2322512" cy="504056"/>
          </a:xfrm>
          <a:prstGeom prst="wedgeRectCallout">
            <a:avLst>
              <a:gd name="adj1" fmla="val -18208"/>
              <a:gd name="adj2" fmla="val 1028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從試題分類中找題庫</a:t>
            </a:r>
            <a:endParaRPr lang="zh-TW" altLang="en-US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13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編輯試卷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11" y="1975440"/>
            <a:ext cx="9449262" cy="477080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8696960" y="2575688"/>
            <a:ext cx="188300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8696960" y="3799824"/>
            <a:ext cx="188300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52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建立影音課程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35796" y="1988607"/>
            <a:ext cx="8263169" cy="764753"/>
          </a:xfrm>
        </p:spPr>
        <p:txBody>
          <a:bodyPr>
            <a:normAutofit/>
          </a:bodyPr>
          <a:lstStyle/>
          <a:p>
            <a:r>
              <a:rPr lang="zh-TW" altLang="en-US" sz="2800" b="1" dirty="0" smtClean="0"/>
              <a:t>影音</a:t>
            </a:r>
            <a:r>
              <a:rPr lang="zh-TW" altLang="en-US" sz="2800" b="1" dirty="0"/>
              <a:t>學堂</a:t>
            </a:r>
            <a:r>
              <a:rPr lang="en-US" altLang="zh-TW" sz="2800" b="1" dirty="0"/>
              <a:t>-</a:t>
            </a:r>
            <a:r>
              <a:rPr lang="zh-TW" altLang="en-US" sz="2800" b="1" dirty="0"/>
              <a:t>編輯管理分析</a:t>
            </a:r>
            <a:r>
              <a:rPr lang="en-US" altLang="zh-TW" sz="2800" b="1" dirty="0"/>
              <a:t>-</a:t>
            </a:r>
            <a:r>
              <a:rPr lang="zh-TW" altLang="en-US" sz="2800" b="1" dirty="0"/>
              <a:t>新建影音</a:t>
            </a:r>
            <a:r>
              <a:rPr lang="zh-TW" altLang="en-US" sz="2800" b="1" dirty="0" smtClean="0"/>
              <a:t>課程</a:t>
            </a:r>
            <a:endParaRPr lang="zh-TW" altLang="en-US" sz="2800" b="1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02" y="2621487"/>
            <a:ext cx="9589026" cy="41148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74" y="1510234"/>
            <a:ext cx="2165931" cy="522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輸入課程基本資料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2152" y="2120687"/>
            <a:ext cx="10554574" cy="602193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輸入年級、領域、學科、標題與簡介後，按</a:t>
            </a:r>
            <a:r>
              <a:rPr lang="zh-TW" altLang="en-US" sz="2800" b="1" dirty="0" smtClean="0"/>
              <a:t>下一步</a:t>
            </a:r>
            <a:endParaRPr lang="zh-TW" altLang="en-US" sz="2800" b="1" dirty="0"/>
          </a:p>
        </p:txBody>
      </p:sp>
      <p:pic>
        <p:nvPicPr>
          <p:cNvPr id="4" name="內容版面配置區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32" y="2722880"/>
            <a:ext cx="9414662" cy="402336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20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橫幅設定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080" y="2029247"/>
            <a:ext cx="11470640" cy="1983953"/>
          </a:xfrm>
        </p:spPr>
        <p:txBody>
          <a:bodyPr>
            <a:normAutofit/>
          </a:bodyPr>
          <a:lstStyle/>
          <a:p>
            <a:r>
              <a:rPr lang="zh-TW" altLang="en-US" sz="2800" b="1" dirty="0" smtClean="0"/>
              <a:t>建議使用辨識度高且吸睛的圖片，有</a:t>
            </a:r>
            <a:r>
              <a:rPr lang="zh-TW" altLang="en-US" sz="2800" b="1" dirty="0"/>
              <a:t>兩</a:t>
            </a:r>
            <a:r>
              <a:rPr lang="zh-TW" altLang="en-US" sz="2800" b="1" dirty="0" smtClean="0"/>
              <a:t>種方式</a:t>
            </a:r>
            <a:r>
              <a:rPr lang="zh-TW" altLang="en-US" sz="2800" b="1" dirty="0"/>
              <a:t>：</a:t>
            </a:r>
            <a:endParaRPr lang="en-US" altLang="zh-TW" sz="2800" b="1" dirty="0"/>
          </a:p>
          <a:p>
            <a:r>
              <a:rPr lang="en-US" altLang="zh-TW" sz="2800" b="1" dirty="0">
                <a:solidFill>
                  <a:srgbClr val="FFFF00"/>
                </a:solidFill>
              </a:rPr>
              <a:t>A</a:t>
            </a:r>
            <a:r>
              <a:rPr lang="zh-TW" altLang="en-US" sz="2800" b="1" dirty="0">
                <a:solidFill>
                  <a:srgbClr val="FFFF00"/>
                </a:solidFill>
              </a:rPr>
              <a:t>方案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，自己上傳圖片，注意尺寸以免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lag</a:t>
            </a:r>
            <a:endParaRPr lang="en-US" altLang="zh-TW" sz="2800" b="1" dirty="0">
              <a:solidFill>
                <a:srgbClr val="FFFF00"/>
              </a:solidFill>
            </a:endParaRPr>
          </a:p>
          <a:p>
            <a:r>
              <a:rPr lang="en-US" altLang="zh-TW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</a:t>
            </a:r>
            <a:r>
              <a:rPr lang="zh-TW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方案</a:t>
            </a:r>
            <a:r>
              <a:rPr lang="zh-TW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，直接採用</a:t>
            </a:r>
            <a:r>
              <a:rPr lang="zh-TW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達學堂內建</a:t>
            </a:r>
            <a:r>
              <a:rPr lang="zh-TW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圖案</a:t>
            </a:r>
            <a:endParaRPr lang="zh-TW" altLang="en-US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內容版面配置區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19" y="3860800"/>
            <a:ext cx="6049181" cy="287770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74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其他細項設定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763076" y="1506604"/>
            <a:ext cx="892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FF00"/>
                </a:solidFill>
              </a:rPr>
              <a:t>共同編輯老師</a:t>
            </a:r>
            <a:r>
              <a:rPr lang="en-US" altLang="zh-TW" sz="2400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zh-TW" altLang="en-US" sz="2400" b="1" dirty="0"/>
              <a:t>如果教材有與其他老師合作，可</a:t>
            </a:r>
            <a:r>
              <a:rPr lang="zh-TW" altLang="en-US" sz="2400" b="1" dirty="0" smtClean="0"/>
              <a:t>在此加入名單</a:t>
            </a:r>
            <a:endParaRPr lang="zh-TW" altLang="en-US" sz="24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2763076" y="2419665"/>
            <a:ext cx="541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FF00"/>
                </a:solidFill>
              </a:rPr>
              <a:t>公告</a:t>
            </a:r>
            <a:r>
              <a:rPr lang="en-US" altLang="zh-TW" sz="2400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zh-TW" altLang="en-US" sz="2400" b="1" dirty="0" smtClean="0"/>
              <a:t>有需要告知學生注意事項，請在此輸入</a:t>
            </a:r>
            <a:endParaRPr lang="zh-TW" altLang="en-US" sz="24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2790692" y="3390888"/>
            <a:ext cx="6237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FFFF00"/>
                </a:solidFill>
              </a:rPr>
              <a:t>課程單元設定</a:t>
            </a:r>
            <a:r>
              <a:rPr lang="en-US" altLang="zh-TW" sz="2400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zh-TW" altLang="en-US" sz="2400" b="1" dirty="0" smtClean="0"/>
              <a:t>利用標題進行分類，例如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影片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智慧財產權，</a:t>
            </a:r>
            <a:endParaRPr lang="en-US" altLang="zh-TW" sz="2400" b="1" dirty="0" smtClean="0"/>
          </a:p>
          <a:p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習題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智慧財產權。</a:t>
            </a:r>
            <a:endParaRPr lang="en-US" altLang="zh-TW" sz="2400" b="1" dirty="0" smtClean="0"/>
          </a:p>
        </p:txBody>
      </p:sp>
      <p:pic>
        <p:nvPicPr>
          <p:cNvPr id="7" name="內容版面配置區 1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2" y="1424438"/>
            <a:ext cx="2275108" cy="490498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8" name="文字方塊 7"/>
          <p:cNvSpPr txBox="1"/>
          <p:nvPr/>
        </p:nvSpPr>
        <p:spPr>
          <a:xfrm>
            <a:off x="2855404" y="4715712"/>
            <a:ext cx="54168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FF00"/>
                </a:solidFill>
              </a:rPr>
              <a:t>進階功能</a:t>
            </a:r>
            <a:r>
              <a:rPr lang="en-US" altLang="zh-TW" sz="2400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zh-TW" altLang="en-US" sz="2400" b="1" dirty="0" smtClean="0"/>
              <a:t>如果不需要本影音課程可在此刪除</a:t>
            </a:r>
            <a:endParaRPr lang="en-US" altLang="zh-TW" sz="2400" b="1" dirty="0" smtClean="0"/>
          </a:p>
          <a:p>
            <a:r>
              <a:rPr lang="zh-TW" altLang="en-US" sz="2400" b="1" dirty="0"/>
              <a:t>如果僅讓校</a:t>
            </a:r>
            <a:r>
              <a:rPr lang="zh-TW" altLang="en-US" sz="2400" b="1" dirty="0" smtClean="0"/>
              <a:t>內師生點閱請選不公開課程</a:t>
            </a:r>
            <a:endParaRPr lang="en-US" altLang="zh-TW" sz="2400" b="1" dirty="0" smtClean="0"/>
          </a:p>
          <a:p>
            <a:r>
              <a:rPr lang="zh-TW" altLang="en-US" sz="2400" b="1" dirty="0"/>
              <a:t>如果要讓他校師生點閱可選公開課程</a:t>
            </a:r>
            <a:endParaRPr lang="en-US" altLang="zh-TW" sz="2400" b="1" dirty="0" smtClean="0"/>
          </a:p>
        </p:txBody>
      </p:sp>
      <p:sp>
        <p:nvSpPr>
          <p:cNvPr id="9" name="文字方塊 8"/>
          <p:cNvSpPr txBox="1"/>
          <p:nvPr/>
        </p:nvSpPr>
        <p:spPr>
          <a:xfrm>
            <a:off x="1513684" y="6379389"/>
            <a:ext cx="9810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公開</a:t>
            </a:r>
            <a:r>
              <a:rPr lang="zh-TW" alt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課程後，不可再編輯，若需要編 輯，需要先點選</a:t>
            </a:r>
            <a:r>
              <a:rPr lang="en-US" altLang="zh-TW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【</a:t>
            </a:r>
            <a:r>
              <a:rPr lang="zh-TW" alt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不公開課程</a:t>
            </a:r>
            <a:r>
              <a:rPr lang="en-US" altLang="zh-TW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】</a:t>
            </a:r>
            <a:r>
              <a:rPr lang="zh-TW" alt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。</a:t>
            </a:r>
          </a:p>
        </p:txBody>
      </p:sp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79" y="3533128"/>
            <a:ext cx="2949146" cy="1671956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8891099" y="5314358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/>
              <a:t>畫面右下記得要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發布</a:t>
            </a:r>
            <a:endParaRPr lang="en-US" altLang="zh-TW" sz="2400" b="1" dirty="0" smtClean="0">
              <a:solidFill>
                <a:srgbClr val="FFFF00"/>
              </a:solidFill>
            </a:endParaRPr>
          </a:p>
          <a:p>
            <a:r>
              <a:rPr lang="zh-TW" altLang="en-US" sz="2400" b="1" dirty="0" smtClean="0"/>
              <a:t>給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班級</a:t>
            </a:r>
            <a:r>
              <a:rPr lang="zh-TW" altLang="en-US" sz="2400" b="1" dirty="0" smtClean="0"/>
              <a:t>，班級才能看到</a:t>
            </a:r>
            <a:endParaRPr lang="zh-TW" altLang="en-US" sz="2400" b="1" dirty="0"/>
          </a:p>
        </p:txBody>
      </p:sp>
      <p:sp>
        <p:nvSpPr>
          <p:cNvPr id="12" name="橢圓 11"/>
          <p:cNvSpPr/>
          <p:nvPr/>
        </p:nvSpPr>
        <p:spPr>
          <a:xfrm>
            <a:off x="10314722" y="4765637"/>
            <a:ext cx="1080108" cy="451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2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945" y="72574"/>
            <a:ext cx="10874000" cy="970450"/>
          </a:xfrm>
        </p:spPr>
        <p:txBody>
          <a:bodyPr/>
          <a:lstStyle/>
          <a:p>
            <a:r>
              <a:rPr lang="zh-TW" altLang="en-US" dirty="0" smtClean="0"/>
              <a:t>第一章 利用</a:t>
            </a:r>
            <a:r>
              <a:rPr lang="en-US" altLang="zh-TW" dirty="0" smtClean="0">
                <a:solidFill>
                  <a:srgbClr val="FFFF00"/>
                </a:solidFill>
              </a:rPr>
              <a:t>Office 365 Teams</a:t>
            </a:r>
            <a:r>
              <a:rPr lang="zh-TW" altLang="en-US" dirty="0" smtClean="0"/>
              <a:t>開設</a:t>
            </a:r>
            <a:r>
              <a:rPr lang="zh-TW" altLang="en-US" dirty="0" smtClean="0">
                <a:solidFill>
                  <a:srgbClr val="FFFF00"/>
                </a:solidFill>
              </a:rPr>
              <a:t>直播課程</a:t>
            </a:r>
            <a:endParaRPr lang="zh-TW" altLang="en-US" dirty="0">
              <a:solidFill>
                <a:srgbClr val="FFFF00"/>
              </a:solidFill>
            </a:endParaRPr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" y="2046591"/>
            <a:ext cx="10269467" cy="4709809"/>
          </a:xfrm>
        </p:spPr>
      </p:pic>
    </p:spTree>
    <p:extLst>
      <p:ext uri="{BB962C8B-B14F-4D97-AF65-F5344CB8AC3E}">
        <p14:creationId xmlns:p14="http://schemas.microsoft.com/office/powerpoint/2010/main" val="12488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前往發布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1512" y="2089857"/>
            <a:ext cx="10554574" cy="642833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將完成的課程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發布</a:t>
            </a:r>
            <a:r>
              <a:rPr lang="zh-TW" altLang="en-US" sz="2800" b="1" dirty="0" smtClean="0"/>
              <a:t>到</a:t>
            </a:r>
            <a:r>
              <a:rPr lang="zh-TW" altLang="en-US" sz="2800" b="1" dirty="0"/>
              <a:t>自己教導的班級，</a:t>
            </a:r>
            <a:r>
              <a:rPr lang="zh-TW" altLang="en-US" sz="2800" b="1" dirty="0">
                <a:solidFill>
                  <a:srgbClr val="FFFF00"/>
                </a:solidFill>
              </a:rPr>
              <a:t>班級設定</a:t>
            </a:r>
            <a:r>
              <a:rPr lang="zh-TW" altLang="en-US" sz="2800" b="1" dirty="0"/>
              <a:t>請參考下一</a:t>
            </a:r>
            <a:r>
              <a:rPr lang="zh-TW" altLang="en-US" sz="2800" b="1" dirty="0" smtClean="0"/>
              <a:t>步驟</a:t>
            </a:r>
            <a:endParaRPr lang="zh-TW" altLang="en-US" sz="2800" b="1" dirty="0"/>
          </a:p>
        </p:txBody>
      </p:sp>
      <p:pic>
        <p:nvPicPr>
          <p:cNvPr id="10" name="內容版面配置區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60" y="2732689"/>
            <a:ext cx="7772400" cy="398307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2" y="2732689"/>
            <a:ext cx="3499288" cy="2057687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10535052" y="6131450"/>
            <a:ext cx="1080108" cy="451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4527380" y="3725264"/>
            <a:ext cx="762250" cy="24061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班級群組管理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1958" y="2100367"/>
            <a:ext cx="11486681" cy="1171153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影音學堂</a:t>
            </a:r>
            <a:r>
              <a:rPr lang="en-US" altLang="zh-TW" sz="2800" b="1" dirty="0"/>
              <a:t>-</a:t>
            </a:r>
            <a:r>
              <a:rPr lang="zh-TW" altLang="en-US" sz="2800" b="1" dirty="0"/>
              <a:t>班級群組管理</a:t>
            </a:r>
            <a:r>
              <a:rPr lang="en-US" altLang="zh-TW" sz="2800" b="1" dirty="0"/>
              <a:t>-</a:t>
            </a:r>
            <a:r>
              <a:rPr lang="zh-TW" altLang="en-US" sz="2800" b="1" dirty="0"/>
              <a:t>新增群組</a:t>
            </a:r>
            <a:endParaRPr lang="en-US" altLang="zh-TW" sz="2800" b="1" dirty="0"/>
          </a:p>
          <a:p>
            <a:r>
              <a:rPr lang="zh-TW" altLang="en-US" sz="2800" b="1" dirty="0"/>
              <a:t>新增班級群組後</a:t>
            </a:r>
            <a:r>
              <a:rPr lang="zh-TW" altLang="en-US" sz="2800" b="1" dirty="0" smtClean="0"/>
              <a:t>，可將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班級（群組）代碼</a:t>
            </a:r>
            <a:r>
              <a:rPr lang="zh-TW" altLang="en-US" sz="2800" b="1" dirty="0"/>
              <a:t>給學生，讓</a:t>
            </a:r>
            <a:r>
              <a:rPr lang="zh-TW" altLang="en-US" sz="2800" b="1" dirty="0" smtClean="0"/>
              <a:t>學生用</a:t>
            </a:r>
            <a:r>
              <a:rPr lang="zh-TW" altLang="en-US" sz="2800" b="1" dirty="0"/>
              <a:t>代碼加入</a:t>
            </a:r>
            <a:r>
              <a:rPr lang="zh-TW" altLang="en-US" sz="2800" b="1" dirty="0" smtClean="0"/>
              <a:t>。</a:t>
            </a:r>
            <a:endParaRPr lang="zh-TW" altLang="en-US" sz="2800" b="1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98" y="3271520"/>
            <a:ext cx="9231977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5BF01EB7-E1D9-4704-B7A3-5E7F87373910}"/>
              </a:ext>
            </a:extLst>
          </p:cNvPr>
          <p:cNvSpPr txBox="1">
            <a:spLocks/>
          </p:cNvSpPr>
          <p:nvPr/>
        </p:nvSpPr>
        <p:spPr>
          <a:xfrm>
            <a:off x="809999" y="532668"/>
            <a:ext cx="2659822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zh-TW" altLang="en-US" dirty="0" smtClean="0"/>
              <a:t>以上分享</a:t>
            </a:r>
            <a:endParaRPr kumimoji="1"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xmlns="" id="{0E8D2BF2-EF9D-41A5-AE15-128F4DA45A01}"/>
              </a:ext>
            </a:extLst>
          </p:cNvPr>
          <p:cNvSpPr txBox="1">
            <a:spLocks/>
          </p:cNvSpPr>
          <p:nvPr/>
        </p:nvSpPr>
        <p:spPr>
          <a:xfrm>
            <a:off x="2835304" y="2139885"/>
            <a:ext cx="6506069" cy="135451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kumimoji="1" lang="zh-TW" altLang="en-US" sz="5400" dirty="0" smtClean="0"/>
              <a:t>謝謝收看</a:t>
            </a:r>
            <a:endParaRPr kumimoji="1"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200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FA282B9-7859-4F8D-B8D2-D10431F32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rgbClr val="FFFF00"/>
                </a:solidFill>
              </a:rPr>
              <a:t>教育雲端</a:t>
            </a:r>
            <a:r>
              <a:rPr lang="en-US" altLang="zh-TW" dirty="0" smtClean="0">
                <a:solidFill>
                  <a:srgbClr val="FFFF00"/>
                </a:solidFill>
              </a:rPr>
              <a:t>Office</a:t>
            </a:r>
            <a:r>
              <a:rPr lang="zh-TW" altLang="en-US" dirty="0" smtClean="0">
                <a:solidFill>
                  <a:srgbClr val="FFFF00"/>
                </a:solidFill>
              </a:rPr>
              <a:t> </a:t>
            </a:r>
            <a:r>
              <a:rPr lang="en-US" altLang="zh-TW" dirty="0" smtClean="0">
                <a:solidFill>
                  <a:srgbClr val="FFFF00"/>
                </a:solidFill>
              </a:rPr>
              <a:t>365</a:t>
            </a:r>
            <a:endParaRPr lang="zh-TW" altLang="en-US" dirty="0">
              <a:solidFill>
                <a:srgbClr val="FFFF00"/>
              </a:solidFill>
            </a:endParaRPr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85" y="1727038"/>
            <a:ext cx="9831172" cy="4763165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7401697" y="3270147"/>
            <a:ext cx="1779373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41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8494" y="213508"/>
            <a:ext cx="10571998" cy="970450"/>
          </a:xfrm>
        </p:spPr>
        <p:txBody>
          <a:bodyPr/>
          <a:lstStyle/>
          <a:p>
            <a:r>
              <a:rPr lang="zh-TW" altLang="en-US" dirty="0" smtClean="0"/>
              <a:t>用</a:t>
            </a:r>
            <a:r>
              <a:rPr lang="zh-TW" altLang="en-US" dirty="0" smtClean="0">
                <a:solidFill>
                  <a:srgbClr val="FFFF00"/>
                </a:solidFill>
              </a:rPr>
              <a:t>教育雲端</a:t>
            </a:r>
            <a:r>
              <a:rPr lang="zh-TW" altLang="en-US" dirty="0" smtClean="0"/>
              <a:t>或</a:t>
            </a:r>
            <a:r>
              <a:rPr lang="en-US" altLang="zh-TW" dirty="0" smtClean="0">
                <a:solidFill>
                  <a:srgbClr val="FFFF00"/>
                </a:solidFill>
              </a:rPr>
              <a:t>OPEN ID</a:t>
            </a:r>
            <a:r>
              <a:rPr lang="zh-TW" altLang="en-US" dirty="0" smtClean="0"/>
              <a:t>帳密進入</a:t>
            </a:r>
            <a:endParaRPr lang="zh-TW" altLang="en-US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1" y="2136003"/>
            <a:ext cx="4080494" cy="3636963"/>
          </a:xfrm>
        </p:spPr>
      </p:pic>
      <p:sp>
        <p:nvSpPr>
          <p:cNvPr id="5" name="橢圓 4"/>
          <p:cNvSpPr/>
          <p:nvPr/>
        </p:nvSpPr>
        <p:spPr>
          <a:xfrm>
            <a:off x="4253465" y="493034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41589" y="4901925"/>
            <a:ext cx="4408625" cy="7080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35" y="3665974"/>
            <a:ext cx="5432439" cy="3159154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8297396" y="5192872"/>
            <a:ext cx="988540" cy="5146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47" y="3879241"/>
            <a:ext cx="209579" cy="285790"/>
          </a:xfrm>
          <a:prstGeom prst="rect">
            <a:avLst/>
          </a:prstGeom>
        </p:spPr>
      </p:pic>
      <p:sp>
        <p:nvSpPr>
          <p:cNvPr id="10" name="橢圓 9"/>
          <p:cNvSpPr/>
          <p:nvPr/>
        </p:nvSpPr>
        <p:spPr>
          <a:xfrm>
            <a:off x="241589" y="2930885"/>
            <a:ext cx="4408625" cy="7080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686503" y="2176643"/>
            <a:ext cx="1458761" cy="7087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800" b="1" dirty="0" smtClean="0">
                <a:solidFill>
                  <a:srgbClr val="002060"/>
                </a:solidFill>
              </a:rPr>
              <a:t>路徑</a:t>
            </a:r>
            <a:r>
              <a:rPr lang="en-US" altLang="zh-TW" sz="2800" b="1" dirty="0" smtClean="0">
                <a:solidFill>
                  <a:srgbClr val="002060"/>
                </a:solidFill>
              </a:rPr>
              <a:t>1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686503" y="4193128"/>
            <a:ext cx="1458761" cy="7087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800" b="1" dirty="0" smtClean="0">
                <a:solidFill>
                  <a:srgbClr val="002060"/>
                </a:solidFill>
              </a:rPr>
              <a:t>路徑</a:t>
            </a:r>
            <a:r>
              <a:rPr lang="en-US" altLang="zh-TW" sz="2800" b="1" dirty="0" smtClean="0">
                <a:solidFill>
                  <a:srgbClr val="002060"/>
                </a:solidFill>
              </a:rPr>
              <a:t>2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cxnSp>
        <p:nvCxnSpPr>
          <p:cNvPr id="13" name="直線箭頭接點 11">
            <a:extLst>
              <a:ext uri="{FF2B5EF4-FFF2-40B4-BE49-F238E27FC236}">
                <a16:creationId xmlns:a16="http://schemas.microsoft.com/office/drawing/2014/main" xmlns="" id="{A26EC0C6-C5F7-7C43-AB4F-87CD83F2B394}"/>
              </a:ext>
            </a:extLst>
          </p:cNvPr>
          <p:cNvCxnSpPr>
            <a:cxnSpLocks/>
          </p:cNvCxnSpPr>
          <p:nvPr/>
        </p:nvCxnSpPr>
        <p:spPr>
          <a:xfrm>
            <a:off x="4725216" y="5255947"/>
            <a:ext cx="3473904" cy="1942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內容版面配置區 1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666" y="543552"/>
            <a:ext cx="3400334" cy="296138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16" name="圖片 15" descr="畫面剪輯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324" y="1428401"/>
            <a:ext cx="4431104" cy="1587374"/>
          </a:xfrm>
          <a:prstGeom prst="rect">
            <a:avLst/>
          </a:prstGeom>
        </p:spPr>
      </p:pic>
      <p:sp>
        <p:nvSpPr>
          <p:cNvPr id="17" name="橢圓 16"/>
          <p:cNvSpPr/>
          <p:nvPr/>
        </p:nvSpPr>
        <p:spPr>
          <a:xfrm>
            <a:off x="4650214" y="2136003"/>
            <a:ext cx="988540" cy="5146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箭頭接點 11">
            <a:extLst>
              <a:ext uri="{FF2B5EF4-FFF2-40B4-BE49-F238E27FC236}">
                <a16:creationId xmlns:a16="http://schemas.microsoft.com/office/drawing/2014/main" xmlns="" id="{A26EC0C6-C5F7-7C43-AB4F-87CD83F2B394}"/>
              </a:ext>
            </a:extLst>
          </p:cNvPr>
          <p:cNvCxnSpPr>
            <a:cxnSpLocks/>
          </p:cNvCxnSpPr>
          <p:nvPr/>
        </p:nvCxnSpPr>
        <p:spPr>
          <a:xfrm flipV="1">
            <a:off x="3964720" y="2531041"/>
            <a:ext cx="760496" cy="4344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箭頭接點 11">
            <a:extLst>
              <a:ext uri="{FF2B5EF4-FFF2-40B4-BE49-F238E27FC236}">
                <a16:creationId xmlns:a16="http://schemas.microsoft.com/office/drawing/2014/main" xmlns="" id="{A26EC0C6-C5F7-7C43-AB4F-87CD83F2B394}"/>
              </a:ext>
            </a:extLst>
          </p:cNvPr>
          <p:cNvCxnSpPr>
            <a:cxnSpLocks/>
          </p:cNvCxnSpPr>
          <p:nvPr/>
        </p:nvCxnSpPr>
        <p:spPr>
          <a:xfrm flipV="1">
            <a:off x="5737351" y="1605280"/>
            <a:ext cx="3203449" cy="5307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3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</a:t>
            </a:r>
            <a:r>
              <a:rPr lang="en-US" altLang="zh-TW" dirty="0" smtClean="0">
                <a:solidFill>
                  <a:srgbClr val="FFFF00"/>
                </a:solidFill>
              </a:rPr>
              <a:t>Teams</a:t>
            </a:r>
            <a:r>
              <a:rPr lang="zh-TW" altLang="en-US" dirty="0" smtClean="0"/>
              <a:t>標籤進入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" y="2226754"/>
            <a:ext cx="11967304" cy="3544126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xmlns="" id="{5EB4A5D8-AF60-4689-8E7A-C254814D517E}"/>
              </a:ext>
            </a:extLst>
          </p:cNvPr>
          <p:cNvSpPr/>
          <p:nvPr/>
        </p:nvSpPr>
        <p:spPr>
          <a:xfrm>
            <a:off x="8191431" y="3283053"/>
            <a:ext cx="1136822" cy="11038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xmlns="" id="{69C001A1-F8A0-4747-9407-87D5C9A11BEF}"/>
              </a:ext>
            </a:extLst>
          </p:cNvPr>
          <p:cNvCxnSpPr/>
          <p:nvPr/>
        </p:nvCxnSpPr>
        <p:spPr>
          <a:xfrm>
            <a:off x="3796496" y="1417638"/>
            <a:ext cx="4394935" cy="20529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0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FD0BE9B6-A4DA-471D-8F4E-6A149563A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715" y="1580007"/>
            <a:ext cx="6336823" cy="5005987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xmlns="" id="{552FAC63-B97E-4F82-A32A-B5364F019F8E}"/>
              </a:ext>
            </a:extLst>
          </p:cNvPr>
          <p:cNvSpPr txBox="1">
            <a:spLocks/>
          </p:cNvSpPr>
          <p:nvPr/>
        </p:nvSpPr>
        <p:spPr>
          <a:xfrm>
            <a:off x="857094" y="457200"/>
            <a:ext cx="5919536" cy="939569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zh-TW" altLang="en-US" dirty="0" smtClean="0"/>
              <a:t>請點選</a:t>
            </a:r>
            <a:r>
              <a:rPr kumimoji="1" lang="zh-TW" altLang="en-US" dirty="0" smtClean="0">
                <a:solidFill>
                  <a:srgbClr val="FFFF00"/>
                </a:solidFill>
              </a:rPr>
              <a:t>改</a:t>
            </a:r>
            <a:r>
              <a:rPr kumimoji="1" lang="zh-TW" altLang="en-US" dirty="0">
                <a:solidFill>
                  <a:srgbClr val="FFFF00"/>
                </a:solidFill>
              </a:rPr>
              <a:t>加入</a:t>
            </a:r>
            <a:r>
              <a:rPr kumimoji="1" lang="en-US" altLang="zh-TW" dirty="0">
                <a:solidFill>
                  <a:srgbClr val="FFFF00"/>
                </a:solidFill>
              </a:rPr>
              <a:t>web</a:t>
            </a:r>
            <a:endParaRPr kumimoji="1" lang="zh-TW" altLang="en-US" dirty="0">
              <a:solidFill>
                <a:srgbClr val="FFFF00"/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xmlns="" id="{1D4AE6A1-23A2-40F6-9600-2AE3601CFF9F}"/>
              </a:ext>
            </a:extLst>
          </p:cNvPr>
          <p:cNvSpPr/>
          <p:nvPr/>
        </p:nvSpPr>
        <p:spPr>
          <a:xfrm>
            <a:off x="5901725" y="5069711"/>
            <a:ext cx="1383527" cy="81898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xmlns="" id="{69C001A1-F8A0-4747-9407-87D5C9A11BEF}"/>
              </a:ext>
            </a:extLst>
          </p:cNvPr>
          <p:cNvCxnSpPr/>
          <p:nvPr/>
        </p:nvCxnSpPr>
        <p:spPr>
          <a:xfrm>
            <a:off x="3796496" y="1417638"/>
            <a:ext cx="2650603" cy="35479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47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直接進入</a:t>
            </a:r>
            <a:r>
              <a:rPr lang="zh-TW" altLang="en-US" dirty="0" smtClean="0">
                <a:solidFill>
                  <a:srgbClr val="FFFF00"/>
                </a:solidFill>
              </a:rPr>
              <a:t>行事曆</a:t>
            </a:r>
            <a:endParaRPr lang="zh-TW" altLang="en-US" dirty="0">
              <a:solidFill>
                <a:srgbClr val="FFFF00"/>
              </a:solidFill>
            </a:endParaRPr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93" y="1488988"/>
            <a:ext cx="9814331" cy="5084531"/>
          </a:xfrm>
        </p:spPr>
      </p:pic>
      <p:sp>
        <p:nvSpPr>
          <p:cNvPr id="5" name="橢圓 4"/>
          <p:cNvSpPr/>
          <p:nvPr/>
        </p:nvSpPr>
        <p:spPr>
          <a:xfrm>
            <a:off x="996794" y="3367628"/>
            <a:ext cx="689766" cy="4931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0187093" y="1781896"/>
            <a:ext cx="689766" cy="4931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713621" y="4286374"/>
            <a:ext cx="308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2060"/>
                </a:solidFill>
              </a:rPr>
              <a:t>可直接按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日期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的欄位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xmlns="" id="{69C001A1-F8A0-4747-9407-87D5C9A11BEF}"/>
              </a:ext>
            </a:extLst>
          </p:cNvPr>
          <p:cNvCxnSpPr/>
          <p:nvPr/>
        </p:nvCxnSpPr>
        <p:spPr>
          <a:xfrm flipV="1">
            <a:off x="9132425" y="2372810"/>
            <a:ext cx="1054668" cy="24017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7444158" y="4774576"/>
            <a:ext cx="308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2060"/>
                </a:solidFill>
              </a:rPr>
              <a:t>也可按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新增會議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xmlns="" id="{69C001A1-F8A0-4747-9407-87D5C9A11BEF}"/>
              </a:ext>
            </a:extLst>
          </p:cNvPr>
          <p:cNvCxnSpPr/>
          <p:nvPr/>
        </p:nvCxnSpPr>
        <p:spPr>
          <a:xfrm flipV="1">
            <a:off x="4988689" y="3715474"/>
            <a:ext cx="2222339" cy="5709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4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至理名言">
  <a:themeElements>
    <a:clrScheme name="至理名言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至理名言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13ABA068E5E75C40B5AA57715842BA2B" ma:contentTypeVersion="2" ma:contentTypeDescription="建立新的文件。" ma:contentTypeScope="" ma:versionID="6e60cc3685c2a3f51168be734d8fc5af">
  <xsd:schema xmlns:xsd="http://www.w3.org/2001/XMLSchema" xmlns:xs="http://www.w3.org/2001/XMLSchema" xmlns:p="http://schemas.microsoft.com/office/2006/metadata/properties" xmlns:ns2="e07e296a-d52b-476c-a94e-1fddcf1addce" targetNamespace="http://schemas.microsoft.com/office/2006/metadata/properties" ma:root="true" ma:fieldsID="d68ecef17a115cf65acdd1c30f08eb7e" ns2:_="">
    <xsd:import namespace="e07e296a-d52b-476c-a94e-1fddcf1add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e296a-d52b-476c-a94e-1fddcf1add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93197B-0715-4EAE-901F-BACA267FBB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7E3F48-01B1-45E7-B27C-9712BFF26D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7e296a-d52b-476c-a94e-1fddcf1ad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9D6718-52AB-41AC-83FD-85CE1A0A9D2A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e07e296a-d52b-476c-a94e-1fddcf1add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{CD1F8E71-7A88-4A48-B765-A3ED2B590C25}tf10001121</Template>
  <TotalTime>1124</TotalTime>
  <Words>1030</Words>
  <Application>Microsoft Office PowerPoint</Application>
  <PresentationFormat>自訂</PresentationFormat>
  <Paragraphs>156</Paragraphs>
  <Slides>42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3" baseType="lpstr">
      <vt:lpstr>至理名言</vt:lpstr>
      <vt:lpstr>一起達學堂吧</vt:lpstr>
      <vt:lpstr>要上達學堂的課程，我要準備什麼？</vt:lpstr>
      <vt:lpstr>本日課程</vt:lpstr>
      <vt:lpstr>第一章 利用Office 365 Teams開設直播課程</vt:lpstr>
      <vt:lpstr>登入-教育雲端Office 365</vt:lpstr>
      <vt:lpstr>用教育雲端或OPEN ID帳密進入</vt:lpstr>
      <vt:lpstr>點Teams標籤進入</vt:lpstr>
      <vt:lpstr>PowerPoint 簡報</vt:lpstr>
      <vt:lpstr>直接進入行事曆</vt:lpstr>
      <vt:lpstr>輸入資訊</vt:lpstr>
      <vt:lpstr>取得連結網址(一)</vt:lpstr>
      <vt:lpstr>取得連結網址(二)</vt:lpstr>
      <vt:lpstr>PowerPoint 簡報</vt:lpstr>
      <vt:lpstr>登入達學堂</vt:lpstr>
      <vt:lpstr>PowerPoint 簡報</vt:lpstr>
      <vt:lpstr>教育局open id</vt:lpstr>
      <vt:lpstr>PowerPoint 簡報</vt:lpstr>
      <vt:lpstr>PowerPoint 簡報</vt:lpstr>
      <vt:lpstr>認識達學堂</vt:lpstr>
      <vt:lpstr>直播學堂架構</vt:lpstr>
      <vt:lpstr>直播學堂：不同的權限，不同的功能</vt:lpstr>
      <vt:lpstr>如何找到影音課程：影音學堂&gt;影音課程</vt:lpstr>
      <vt:lpstr>點選要參加的課程</vt:lpstr>
      <vt:lpstr>PowerPoint 簡報</vt:lpstr>
      <vt:lpstr>輸入資料、貼上Teams會議網址</vt:lpstr>
      <vt:lpstr>（直播課程可事先開起來作預告）</vt:lpstr>
      <vt:lpstr>開課啦</vt:lpstr>
      <vt:lpstr>開課啦</vt:lpstr>
      <vt:lpstr>開課啦</vt:lpstr>
      <vt:lpstr>通知學生上課</vt:lpstr>
      <vt:lpstr>第四章 設計影音課程</vt:lpstr>
      <vt:lpstr>個人教材庫</vt:lpstr>
      <vt:lpstr>新建教材</vt:lpstr>
      <vt:lpstr>編輯試卷(一)</vt:lpstr>
      <vt:lpstr>編輯試卷(二)</vt:lpstr>
      <vt:lpstr>建立影音課程</vt:lpstr>
      <vt:lpstr>輸入課程基本資料</vt:lpstr>
      <vt:lpstr>橫幅設定</vt:lpstr>
      <vt:lpstr>其他細項設定</vt:lpstr>
      <vt:lpstr>前往發布</vt:lpstr>
      <vt:lpstr>班級群組管理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一起達學堂吧</dc:title>
  <dc:creator>Microsoft Office User</dc:creator>
  <cp:lastModifiedBy>Windows 使用者</cp:lastModifiedBy>
  <cp:revision>111</cp:revision>
  <dcterms:created xsi:type="dcterms:W3CDTF">2020-04-13T02:46:51Z</dcterms:created>
  <dcterms:modified xsi:type="dcterms:W3CDTF">2020-04-23T00:35:08Z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0x01010013ABA068E5E75C40B5AA57715842BA2B</vt:lpwstr>
  </property>
</Properties>
</file>